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58" r:id="rId9"/>
    <p:sldId id="264" r:id="rId10"/>
    <p:sldId id="266" r:id="rId11"/>
    <p:sldId id="265" r:id="rId12"/>
    <p:sldId id="267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5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524" autoAdjust="0"/>
  </p:normalViewPr>
  <p:slideViewPr>
    <p:cSldViewPr snapToGrid="0">
      <p:cViewPr varScale="1">
        <p:scale>
          <a:sx n="84" d="100"/>
          <a:sy n="84" d="100"/>
        </p:scale>
        <p:origin x="922" y="73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B614C-B0C5-4DA6-A27E-5BA63EAFCD66}" type="datetimeFigureOut">
              <a:rPr lang="pl-PL" smtClean="0"/>
              <a:t>2020-03-23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A162D-0E2C-4C83-AA08-4259259CE1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1566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A162D-0E2C-4C83-AA08-4259259CE13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2462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A162D-0E2C-4C83-AA08-4259259CE13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24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FD746A-C0A9-4D0B-9216-49E9327C5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06E24F3-CF9F-4D77-B78E-AFD28E87B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D5D8520-E92B-4B40-92D9-2BD321BDB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6DD7-1341-461A-8992-13810147D24E}" type="datetimeFigureOut">
              <a:rPr lang="pl-PL" smtClean="0"/>
              <a:t>2020-03-23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BAB8F8-034F-4051-9F52-26D65E320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944CAA4-E8C1-46BB-8C9D-006B3E403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78FE-71A0-4C24-B68E-54F18E4A21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0964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B98726-D68C-40EB-862A-933933F56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023195B-D84C-4D7E-87E0-E3112A799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31E5EB8-C987-4B0E-8AC4-E92BD15CC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6DD7-1341-461A-8992-13810147D24E}" type="datetimeFigureOut">
              <a:rPr lang="pl-PL" smtClean="0"/>
              <a:t>2020-03-23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357056D-EDDB-4CFD-8E44-8826B0E73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49C660F-05FD-4376-BFEB-0C66830B9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78FE-71A0-4C24-B68E-54F18E4A21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4135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0C013DC-AA52-47E4-A6EC-43078EDFB2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F175411-705A-45B9-9CB7-22F3EA140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6C282B6-47C6-43CA-8501-07F8F9321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6DD7-1341-461A-8992-13810147D24E}" type="datetimeFigureOut">
              <a:rPr lang="pl-PL" smtClean="0"/>
              <a:t>2020-03-23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178CC30-C8A6-4258-A07E-6B6DB3BC4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B2397BC-0F25-4A15-B03F-24B1D9E60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78FE-71A0-4C24-B68E-54F18E4A21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459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919BCD-2D40-4E98-895B-14FF40CC6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F65A58-6341-4F88-BA7F-BC8709D30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D5C0F2A-4718-4944-A7F5-1B3DBC302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6DD7-1341-461A-8992-13810147D24E}" type="datetimeFigureOut">
              <a:rPr lang="pl-PL" smtClean="0"/>
              <a:t>2020-03-23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9CDFF8C-8F1A-41FC-A576-0DDA91E89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FCD9087-5BA7-4C3B-B0F6-EA0125786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78FE-71A0-4C24-B68E-54F18E4A21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331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481013-774B-4FB4-B84C-4A8B0FA4A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03FD1CA-382E-4C5C-B6DF-4FC164ECB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E133DF5-9DDE-48EB-AFEF-AB7715760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6DD7-1341-461A-8992-13810147D24E}" type="datetimeFigureOut">
              <a:rPr lang="pl-PL" smtClean="0"/>
              <a:t>2020-03-23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5A293CF-13CA-4AF5-82EF-C589C345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9B756A4-837B-4E23-950D-266D7DCDF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78FE-71A0-4C24-B68E-54F18E4A21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758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5D20CA-4C73-4095-AE55-54EF4AC92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268C56-77EE-4DA7-9FA6-3A9E79019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062F14B-B870-4462-B6C4-6CD4A6E15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577D05B-75D8-45E5-9546-E784FB133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6DD7-1341-461A-8992-13810147D24E}" type="datetimeFigureOut">
              <a:rPr lang="pl-PL" smtClean="0"/>
              <a:t>2020-03-23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F0B6D3A-274D-4343-8474-841729A03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358FEEA-253C-4E87-8EA1-71840F10D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78FE-71A0-4C24-B68E-54F18E4A21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403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5E6BA7-4BAE-4C53-A288-4FE97594C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750148C-8DDF-4794-BC4B-6ECF3E798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3D3A5D5-E5C6-4F28-90D6-E40A817E7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BCD8B8C-0A28-4F5B-B90D-619BD31F7D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BEB6B43-B232-41D5-A45A-91EFA2E1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69B2A0C-A149-4CAF-A274-3CC57A1EB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6DD7-1341-461A-8992-13810147D24E}" type="datetimeFigureOut">
              <a:rPr lang="pl-PL" smtClean="0"/>
              <a:t>2020-03-23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6E1ABF0-8B58-4361-BDAC-3A53B8E91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1F921A5-EFFC-4C30-A834-9AAE3930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78FE-71A0-4C24-B68E-54F18E4A21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6514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C9002D-4A62-4777-8309-9F8862EE0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8978B67-7114-44DD-A1DF-2704ECFF0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6DD7-1341-461A-8992-13810147D24E}" type="datetimeFigureOut">
              <a:rPr lang="pl-PL" smtClean="0"/>
              <a:t>2020-03-23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D2B5AB1-AEF5-4604-B513-7111B56ED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435D219-C504-41DE-B6FC-23B4C99B6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78FE-71A0-4C24-B68E-54F18E4A21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820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4884351-2118-4B67-A5F9-1D71004D4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6DD7-1341-461A-8992-13810147D24E}" type="datetimeFigureOut">
              <a:rPr lang="pl-PL" smtClean="0"/>
              <a:t>2020-03-23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D2E979C-2A3D-4C34-8F82-4C5765433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402967F-5309-4361-91B6-A8DE248E7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78FE-71A0-4C24-B68E-54F18E4A21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8968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1FC264-8426-436E-9C54-DC9728231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70A18A-F82A-4DA2-8990-AA0459123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62C5800-3D40-45EA-A34B-A5165DD93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6E32B47-368F-4471-BC50-E6F4AC9BF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6DD7-1341-461A-8992-13810147D24E}" type="datetimeFigureOut">
              <a:rPr lang="pl-PL" smtClean="0"/>
              <a:t>2020-03-23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976EE04-BA29-444F-B664-46F7DA8A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E63FE92-61B3-4FCB-972B-F86F1EE0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78FE-71A0-4C24-B68E-54F18E4A21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5809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07A3F1-9E4F-4AB3-99BD-D2FC347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5992567-0B5C-4EA1-A378-D34069A9EC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145BFCC-F610-4A48-95D5-FA47FBF10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9671DF2-2F5F-40FD-A0BB-2D10F625B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6DD7-1341-461A-8992-13810147D24E}" type="datetimeFigureOut">
              <a:rPr lang="pl-PL" smtClean="0"/>
              <a:t>2020-03-23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F6E0D58-C8CB-4FE5-9B9F-71802C809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B10CBDD-3752-4767-9631-A6140261C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78FE-71A0-4C24-B68E-54F18E4A21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891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9085C0B-31A9-4A92-B656-3405CE436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7F49F54-44C6-4E3A-A8E4-122AC2343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B12783D-54D5-46EF-B021-ACED4DF273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66DD7-1341-461A-8992-13810147D24E}" type="datetimeFigureOut">
              <a:rPr lang="pl-PL" smtClean="0"/>
              <a:t>2020-03-23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CD5616B-E659-4416-A149-C220BEF50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E39C25B-3D81-47B4-A7EE-5F1B4501E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178FE-71A0-4C24-B68E-54F18E4A21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18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laboutcircuits.com/news/why-samsungs-lithium-batteries-explode-and-how-they-could-change-electronic/" TargetMode="External"/><Relationship Id="rId2" Type="http://schemas.openxmlformats.org/officeDocument/2006/relationships/hyperlink" Target="https://www.digitaltrends.com/mobile/how-does-fast-charging-wor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hemistryworld.com/features/a-battery-technology-worth-its-salt/3010966.article" TargetMode="External"/><Relationship Id="rId5" Type="http://schemas.openxmlformats.org/officeDocument/2006/relationships/hyperlink" Target="https://batterybro.com/blogs/18650-wholesale-battery-reviews/77975750-how-to-store-18650-batteries-safely" TargetMode="External"/><Relationship Id="rId4" Type="http://schemas.openxmlformats.org/officeDocument/2006/relationships/hyperlink" Target="https://www.designnews.com/electronics-test/three-ways-lithium-dendrites-grow/78500767259733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home.agh.edu.pl/~kwalcza/akumulatory_weaiib/Instrukcje/cw1.pdf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s://www.youtube.com/watch?v=v7uS9_bUg-E&amp;pbjreload=1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g"/><Relationship Id="rId10" Type="http://schemas.openxmlformats.org/officeDocument/2006/relationships/image" Target="../media/image6.jpeg"/><Relationship Id="rId4" Type="http://schemas.openxmlformats.org/officeDocument/2006/relationships/hyperlink" Target="https://www.youtube.com/watch?v=yqjg5sk7LgM&amp;pbjreload=10" TargetMode="Externa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7uS9_bUg-E&amp;pbjreload=10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youtube.com/watch?v=v7uS9_bUg-E&amp;pbjreload=10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hyperlink" Target="http://platontv.pl/adv?page=1&amp;title=Centrum+Energetyki&amp;lang=-1&amp;order=1&amp;id=7592" TargetMode="Externa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://platontv.pl/adv?page=1&amp;title=Centrum+Energetyki&amp;lang=-1&amp;order=1&amp;id=7592" TargetMode="External"/><Relationship Id="rId4" Type="http://schemas.openxmlformats.org/officeDocument/2006/relationships/hyperlink" Target="https://www.youtube.com/watch?v=v7uS9_bUg-E&amp;pbjreload=1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table.com/?lang=pl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home.agh.edu.pl/~kwalcza/akumulatory_weaiib/Instrukcje/cw2_3_4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A461FE-FC53-47FD-AB32-E1AD2801D3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Protokoły ładowania ogniw Li-</a:t>
            </a:r>
            <a:r>
              <a:rPr lang="pl-PL" dirty="0" err="1"/>
              <a:t>ion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C3914E4-54E0-4464-B854-776507130E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Przedmiot: </a:t>
            </a:r>
            <a:r>
              <a:rPr lang="pl-PL" u="sng" dirty="0"/>
              <a:t>Akumulatory Li-</a:t>
            </a:r>
            <a:r>
              <a:rPr lang="pl-PL" u="sng" dirty="0" err="1"/>
              <a:t>ion</a:t>
            </a:r>
            <a:r>
              <a:rPr lang="pl-PL" u="sng" dirty="0"/>
              <a:t> i zarządzanie energią w zastosowaniach </a:t>
            </a:r>
            <a:r>
              <a:rPr lang="pl-PL" u="sng" dirty="0" err="1"/>
              <a:t>automoto</a:t>
            </a:r>
            <a:endParaRPr lang="pl-PL" u="sng" dirty="0"/>
          </a:p>
          <a:p>
            <a:endParaRPr lang="pl-PL" u="sng" dirty="0"/>
          </a:p>
          <a:p>
            <a:r>
              <a:rPr lang="pl-PL" sz="1600" dirty="0"/>
              <a:t>Katarzyna Walczak</a:t>
            </a:r>
          </a:p>
          <a:p>
            <a:r>
              <a:rPr lang="pl-PL" sz="1600" dirty="0"/>
              <a:t>Rok akademicki 2019/2020</a:t>
            </a:r>
          </a:p>
        </p:txBody>
      </p:sp>
    </p:spTree>
    <p:extLst>
      <p:ext uri="{BB962C8B-B14F-4D97-AF65-F5344CB8AC3E}">
        <p14:creationId xmlns:p14="http://schemas.microsoft.com/office/powerpoint/2010/main" val="2057091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965459-FFC6-4F94-826D-E20C93B74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49" y="-297657"/>
            <a:ext cx="10515600" cy="1325563"/>
          </a:xfrm>
        </p:spPr>
        <p:txBody>
          <a:bodyPr/>
          <a:lstStyle/>
          <a:p>
            <a:r>
              <a:rPr lang="pl-PL" dirty="0"/>
              <a:t>Wnioski</a:t>
            </a:r>
          </a:p>
        </p:txBody>
      </p:sp>
      <p:pic>
        <p:nvPicPr>
          <p:cNvPr id="4" name="Obraz 3" descr="Obraz zawierający mapa&#10;&#10;Opis wygenerowany automatycznie">
            <a:extLst>
              <a:ext uri="{FF2B5EF4-FFF2-40B4-BE49-F238E27FC236}">
                <a16:creationId xmlns:a16="http://schemas.microsoft.com/office/drawing/2014/main" id="{C94F0167-CBD8-42CF-8B41-CF563E3A1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564" y="668705"/>
            <a:ext cx="4047956" cy="3145772"/>
          </a:xfrm>
          <a:prstGeom prst="rect">
            <a:avLst/>
          </a:prstGeom>
        </p:spPr>
      </p:pic>
      <p:pic>
        <p:nvPicPr>
          <p:cNvPr id="8" name="Obraz 7" descr="Obraz zawierający mapa&#10;&#10;Opis wygenerowany automatycznie">
            <a:extLst>
              <a:ext uri="{FF2B5EF4-FFF2-40B4-BE49-F238E27FC236}">
                <a16:creationId xmlns:a16="http://schemas.microsoft.com/office/drawing/2014/main" id="{0E1AE769-DDFF-4705-BF75-458127BC5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3" y="589699"/>
            <a:ext cx="4047956" cy="3224778"/>
          </a:xfrm>
          <a:prstGeom prst="rect">
            <a:avLst/>
          </a:prstGeom>
        </p:spPr>
      </p:pic>
      <p:pic>
        <p:nvPicPr>
          <p:cNvPr id="11" name="Obraz 10" descr="Obraz zawierający mapa&#10;&#10;Opis wygenerowany automatycznie">
            <a:extLst>
              <a:ext uri="{FF2B5EF4-FFF2-40B4-BE49-F238E27FC236}">
                <a16:creationId xmlns:a16="http://schemas.microsoft.com/office/drawing/2014/main" id="{AEAD91F9-E608-460D-9336-20877AB2B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697" y="585648"/>
            <a:ext cx="4239526" cy="3228829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FF20E2C-BF23-4CC5-8CEA-CCDDB0C56394}"/>
              </a:ext>
            </a:extLst>
          </p:cNvPr>
          <p:cNvSpPr txBox="1"/>
          <p:nvPr/>
        </p:nvSpPr>
        <p:spPr>
          <a:xfrm>
            <a:off x="683648" y="4094205"/>
            <a:ext cx="108913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Powyżej przedstawiono drugi cykl ładowania/rozładowania ogniw przy użyciu wszystkich testowanych protokołów (wybrano drugi cykl, ponieważ pierwszy jest często obarczony błędem wynikającym z zachodzenia reakcji nieodwracalnych, związanych m.in. z tworzeniem się warstwy </a:t>
            </a:r>
            <a:r>
              <a:rPr lang="pl-PL" dirty="0" err="1"/>
              <a:t>pasywacyjnej</a:t>
            </a:r>
            <a:r>
              <a:rPr lang="pl-PL" dirty="0"/>
              <a:t> na granicy materiał </a:t>
            </a:r>
            <a:r>
              <a:rPr lang="pl-PL" dirty="0" err="1"/>
              <a:t>katodowy-elektrolit</a:t>
            </a:r>
            <a:r>
              <a:rPr lang="pl-PL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Z powyższych wykresów wynika, że najwyższą pojemność właściwą udało się uzyskać poprzez zastosowanie protokołu MSCC. Pojemność zbliżona jest do teoretycznej pojemności grawimetrycznej użytego jako katoda LiFePO</a:t>
            </a:r>
            <a:r>
              <a:rPr lang="pl-PL" baseline="-25000" dirty="0"/>
              <a:t>4</a:t>
            </a:r>
            <a:r>
              <a:rPr lang="pl-PL" dirty="0"/>
              <a:t>, która wynosi 170 </a:t>
            </a:r>
            <a:r>
              <a:rPr lang="pl-PL" dirty="0" err="1"/>
              <a:t>mAh</a:t>
            </a:r>
            <a:r>
              <a:rPr lang="pl-PL" dirty="0"/>
              <a:t>/g.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Protokół MSCC pozwala również na zmniejszenie polaryzacji ogniwa.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3009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965459-FFC6-4F94-826D-E20C93B74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2" y="0"/>
            <a:ext cx="10515600" cy="1325563"/>
          </a:xfrm>
        </p:spPr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Ważne!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EEFD2A6-EE60-41AA-A5A5-FCA94065DE11}"/>
              </a:ext>
            </a:extLst>
          </p:cNvPr>
          <p:cNvSpPr txBox="1"/>
          <p:nvPr/>
        </p:nvSpPr>
        <p:spPr>
          <a:xfrm>
            <a:off x="527532" y="1182029"/>
            <a:ext cx="1080210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Uzyskane wyniki dotyczą ogniw testowych CR2032, w których: </a:t>
            </a:r>
          </a:p>
          <a:p>
            <a:pPr marL="342900" indent="-342900">
              <a:buAutoNum type="alphaLcParenR"/>
            </a:pPr>
            <a:r>
              <a:rPr lang="pl-PL" dirty="0"/>
              <a:t>anodę stanowi lit metaliczny, </a:t>
            </a:r>
          </a:p>
          <a:p>
            <a:pPr marL="342900" indent="-342900">
              <a:buAutoNum type="alphaLcParenR"/>
            </a:pPr>
            <a:r>
              <a:rPr lang="pl-PL" dirty="0"/>
              <a:t>elektrolit to LiPF</a:t>
            </a:r>
            <a:r>
              <a:rPr lang="pl-PL" baseline="-25000" dirty="0"/>
              <a:t>6</a:t>
            </a:r>
            <a:r>
              <a:rPr lang="pl-PL" dirty="0"/>
              <a:t> w EC/DEC, </a:t>
            </a:r>
          </a:p>
          <a:p>
            <a:pPr marL="342900" indent="-342900">
              <a:buAutoNum type="alphaLcParenR"/>
            </a:pPr>
            <a:r>
              <a:rPr lang="pl-PL" dirty="0"/>
              <a:t> materiał katodowy to LiFePO</a:t>
            </a:r>
            <a:r>
              <a:rPr lang="pl-PL" baseline="-25000" dirty="0"/>
              <a:t>4.</a:t>
            </a:r>
          </a:p>
          <a:p>
            <a:endParaRPr lang="pl-PL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Komercyjnie jako anody w ogniwach Li-</a:t>
            </a:r>
            <a:r>
              <a:rPr lang="pl-PL" dirty="0" err="1"/>
              <a:t>ion</a:t>
            </a:r>
            <a:r>
              <a:rPr lang="pl-PL" dirty="0"/>
              <a:t> używa się przeważnie grafitu.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Każda zmiana któregoś z powyższych elementów ogniwa (również dotyczy to preparatyki, konstrukcji, obudowy itp.) spowoduje, że wyniki te mogą się różnić od uzyskanych (np. korzystniejszym może okazać się inny protokół)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Przed komercjalizacją ogniwa są wielokrotnie testowane w takich samych warunkach, a na podstawie tych testów sporządzane są wzorcowe krzywe ładowania/rozładowania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Producenci ogniw nie mają wpływu na wybór protokołu ładowania przez użytkownika, dlatego robią to najczęściej producenci ładowarek poprzez zastosowanie odpowiedniej elektroniki. Dobór protokołu ładowania odbywa się w oparciu o wiedzę dotyczącą budowy poszczególnych ogniw.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2204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8732C8-516E-46FF-8DB4-3C7C1AC7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Ciekawostki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F85789-0A42-49F0-BD12-0037CA8B0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 czym polega „szybkie ładowanie”? </a:t>
            </a:r>
            <a:r>
              <a:rPr lang="pl-PL" dirty="0">
                <a:hlinkClick r:id="rId2"/>
              </a:rPr>
              <a:t>Link</a:t>
            </a:r>
            <a:endParaRPr lang="pl-PL" dirty="0"/>
          </a:p>
          <a:p>
            <a:r>
              <a:rPr lang="pl-PL" dirty="0"/>
              <a:t>Dlaczego baterie Samsunga eksplodowały? </a:t>
            </a:r>
            <a:r>
              <a:rPr lang="pl-PL" dirty="0">
                <a:hlinkClick r:id="rId3"/>
              </a:rPr>
              <a:t>Link</a:t>
            </a:r>
            <a:r>
              <a:rPr lang="pl-PL" dirty="0"/>
              <a:t> </a:t>
            </a:r>
          </a:p>
          <a:p>
            <a:r>
              <a:rPr lang="pl-PL" dirty="0"/>
              <a:t>Dlaczego zaprzestano używania litu metalicznego jako anody? </a:t>
            </a:r>
            <a:r>
              <a:rPr lang="pl-PL" dirty="0">
                <a:hlinkClick r:id="rId4"/>
              </a:rPr>
              <a:t>Link</a:t>
            </a:r>
            <a:endParaRPr lang="pl-PL" dirty="0"/>
          </a:p>
          <a:p>
            <a:r>
              <a:rPr lang="pl-PL" dirty="0"/>
              <a:t>Jak przechowywać cylindryczne ogniwa Li-</a:t>
            </a:r>
            <a:r>
              <a:rPr lang="pl-PL" dirty="0" err="1"/>
              <a:t>ion</a:t>
            </a:r>
            <a:r>
              <a:rPr lang="pl-PL" dirty="0"/>
              <a:t>? </a:t>
            </a:r>
            <a:r>
              <a:rPr lang="pl-PL" dirty="0">
                <a:hlinkClick r:id="rId5"/>
              </a:rPr>
              <a:t>Link</a:t>
            </a:r>
            <a:endParaRPr lang="pl-PL" dirty="0"/>
          </a:p>
          <a:p>
            <a:r>
              <a:rPr lang="pl-PL" dirty="0"/>
              <a:t>Czy ogniwa Na-</a:t>
            </a:r>
            <a:r>
              <a:rPr lang="pl-PL" dirty="0" err="1"/>
              <a:t>ion</a:t>
            </a:r>
            <a:r>
              <a:rPr lang="pl-PL" dirty="0"/>
              <a:t> są alternatywą dla technologii Li-</a:t>
            </a:r>
            <a:r>
              <a:rPr lang="pl-PL" dirty="0" err="1"/>
              <a:t>ion</a:t>
            </a:r>
            <a:r>
              <a:rPr lang="pl-PL" dirty="0"/>
              <a:t>? </a:t>
            </a:r>
            <a:r>
              <a:rPr lang="pl-PL" dirty="0">
                <a:hlinkClick r:id="rId6"/>
              </a:rPr>
              <a:t>Link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2213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97C347-A895-4ECF-AD3A-67D3B7AED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053" y="0"/>
            <a:ext cx="10515600" cy="1325563"/>
          </a:xfrm>
        </p:spPr>
        <p:txBody>
          <a:bodyPr/>
          <a:lstStyle/>
          <a:p>
            <a:r>
              <a:rPr lang="pl-PL" dirty="0"/>
              <a:t>Krok 1: przygotowanie warstwy katodowej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A5314F-3091-4FAC-BB46-524B190F4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>
              <a:hlinkClick r:id="rId2"/>
            </a:endParaRPr>
          </a:p>
          <a:p>
            <a:pPr marL="0" indent="0">
              <a:buNone/>
            </a:pPr>
            <a:endParaRPr lang="pl-PL" dirty="0">
              <a:hlinkClick r:id="rId2"/>
            </a:endParaRPr>
          </a:p>
          <a:p>
            <a:pPr marL="0" indent="0">
              <a:buNone/>
            </a:pPr>
            <a:endParaRPr lang="pl-PL" dirty="0">
              <a:hlinkClick r:id="rId2"/>
            </a:endParaRPr>
          </a:p>
          <a:p>
            <a:pPr marL="0" indent="0">
              <a:buNone/>
            </a:pPr>
            <a:endParaRPr lang="pl-PL" dirty="0">
              <a:hlinkClick r:id="rId2"/>
            </a:endParaRPr>
          </a:p>
          <a:p>
            <a:pPr marL="0" indent="0">
              <a:buNone/>
            </a:pPr>
            <a:endParaRPr lang="pl-PL" dirty="0">
              <a:hlinkClick r:id="rId2"/>
            </a:endParaRPr>
          </a:p>
          <a:p>
            <a:pPr marL="0" indent="0">
              <a:buNone/>
            </a:pPr>
            <a:endParaRPr lang="pl-PL" dirty="0">
              <a:hlinkClick r:id="rId2"/>
            </a:endParaRPr>
          </a:p>
          <a:p>
            <a:pPr marL="0" indent="0">
              <a:buNone/>
            </a:pPr>
            <a:endParaRPr lang="pl-PL" dirty="0">
              <a:hlinkClick r:id="rId2"/>
            </a:endParaRPr>
          </a:p>
          <a:p>
            <a:pPr marL="0" indent="0">
              <a:buNone/>
            </a:pPr>
            <a:endParaRPr lang="pl-PL" dirty="0">
              <a:hlinkClick r:id="rId2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E04F3B3-45DC-4B69-80BC-105B7E68C453}"/>
              </a:ext>
            </a:extLst>
          </p:cNvPr>
          <p:cNvSpPr txBox="1"/>
          <p:nvPr/>
        </p:nvSpPr>
        <p:spPr>
          <a:xfrm>
            <a:off x="200025" y="1129708"/>
            <a:ext cx="117032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Warunki laboratoryjne: </a:t>
            </a:r>
          </a:p>
          <a:p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Zmieszanie składników (materiał aktywny: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LiFePO</a:t>
            </a:r>
            <a:r>
              <a:rPr lang="pl-PL" baseline="-25000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pl-PL" dirty="0"/>
              <a:t>/LiCoO</a:t>
            </a:r>
            <a:r>
              <a:rPr lang="pl-PL" baseline="-25000" dirty="0"/>
              <a:t>2</a:t>
            </a:r>
            <a:r>
              <a:rPr lang="pl-PL" dirty="0"/>
              <a:t>, węgiel aktywny, PVDF – lepiszcze, NMP - rozpuszczalnik) w komorze argonowej (LAB1 – 10.03.2020 – przygotowaliśmy warstwę katodową z komercyjnego LiFePO</a:t>
            </a:r>
            <a:r>
              <a:rPr lang="pl-PL" baseline="-25000" dirty="0"/>
              <a:t>4 </a:t>
            </a:r>
            <a:r>
              <a:rPr lang="pl-PL" dirty="0"/>
              <a:t>– proporcje znajdują się w instrukcji </a:t>
            </a:r>
            <a:r>
              <a:rPr lang="pl-PL" dirty="0">
                <a:hlinkClick r:id="rId3"/>
              </a:rPr>
              <a:t>tutaj</a:t>
            </a:r>
            <a:r>
              <a:rPr lang="pl-PL" dirty="0"/>
              <a:t> )</a:t>
            </a:r>
          </a:p>
          <a:p>
            <a:pPr marL="285750" indent="-285750">
              <a:buFontTx/>
              <a:buChar char="-"/>
            </a:pPr>
            <a:r>
              <a:rPr lang="pl-PL" dirty="0"/>
              <a:t>Rozprowadzenie uzyskanej mieszaniny na folii aluminiowej oraz wycięcie krążków katodowych o zadanej średnicy</a:t>
            </a:r>
          </a:p>
          <a:p>
            <a:pPr marL="285750" indent="-285750">
              <a:buFontTx/>
              <a:buChar char="-"/>
            </a:pPr>
            <a:r>
              <a:rPr lang="pl-PL" dirty="0"/>
              <a:t>Proces rozprowadzania warstwy można obejrzeć </a:t>
            </a:r>
            <a:r>
              <a:rPr lang="pl-PL" dirty="0">
                <a:hlinkClick r:id="rId4"/>
              </a:rPr>
              <a:t>tutaj</a:t>
            </a:r>
            <a:r>
              <a:rPr lang="pl-PL" dirty="0"/>
              <a:t>. </a:t>
            </a:r>
          </a:p>
        </p:txBody>
      </p:sp>
      <p:pic>
        <p:nvPicPr>
          <p:cNvPr id="6" name="Obraz 5" descr="Obraz zawierający stół&#10;&#10;Opis wygenerowany automatycznie">
            <a:extLst>
              <a:ext uri="{FF2B5EF4-FFF2-40B4-BE49-F238E27FC236}">
                <a16:creationId xmlns:a16="http://schemas.microsoft.com/office/drawing/2014/main" id="{2FAF4AED-36EC-4872-AF01-EFE970C9DC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10" y="3419340"/>
            <a:ext cx="3826933" cy="2152650"/>
          </a:xfrm>
          <a:prstGeom prst="rect">
            <a:avLst/>
          </a:prstGeom>
          <a:ln w="19050">
            <a:solidFill>
              <a:srgbClr val="57574F"/>
            </a:solidFill>
          </a:ln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7D7F3694-B635-444A-A493-D690E93563BD}"/>
              </a:ext>
            </a:extLst>
          </p:cNvPr>
          <p:cNvSpPr txBox="1"/>
          <p:nvPr/>
        </p:nvSpPr>
        <p:spPr>
          <a:xfrm>
            <a:off x="646111" y="5572453"/>
            <a:ext cx="43635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Urządzenie do rozprowadzania warstw elektrodowych (</a:t>
            </a:r>
            <a:r>
              <a:rPr lang="pl-PL" sz="1400" dirty="0" err="1"/>
              <a:t>DrBlade</a:t>
            </a:r>
            <a:r>
              <a:rPr lang="pl-PL" sz="1400" dirty="0"/>
              <a:t>) oraz gotowa, rozprowadzona warstwa katodowa na folii aluminiowej.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F1FE689D-2667-4536-A42B-DFA369DF2AF6}"/>
              </a:ext>
            </a:extLst>
          </p:cNvPr>
          <p:cNvSpPr/>
          <p:nvPr/>
        </p:nvSpPr>
        <p:spPr>
          <a:xfrm>
            <a:off x="585498" y="3181015"/>
            <a:ext cx="723072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C025D5C-EBC5-4529-9CC8-6ED29B624E84}"/>
              </a:ext>
            </a:extLst>
          </p:cNvPr>
          <p:cNvSpPr txBox="1"/>
          <p:nvPr/>
        </p:nvSpPr>
        <p:spPr>
          <a:xfrm>
            <a:off x="771201" y="3262305"/>
            <a:ext cx="42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3C3E7EA-3653-49D6-99FB-BE2810BBC66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0481"/>
          <a:stretch/>
        </p:blipFill>
        <p:spPr>
          <a:xfrm>
            <a:off x="96796" y="4257578"/>
            <a:ext cx="1655234" cy="1083392"/>
          </a:xfrm>
          <a:prstGeom prst="rect">
            <a:avLst/>
          </a:prstGeom>
          <a:ln w="19050">
            <a:solidFill>
              <a:schemeClr val="accent5">
                <a:lumMod val="25000"/>
              </a:schemeClr>
            </a:solidFill>
          </a:ln>
        </p:spPr>
      </p:pic>
      <p:pic>
        <p:nvPicPr>
          <p:cNvPr id="11" name="Obraz 3">
            <a:extLst>
              <a:ext uri="{FF2B5EF4-FFF2-40B4-BE49-F238E27FC236}">
                <a16:creationId xmlns:a16="http://schemas.microsoft.com/office/drawing/2014/main" id="{52A063F0-8E78-4255-A200-3E9FE170E6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30" r="1718" b="13789"/>
          <a:stretch>
            <a:fillRect/>
          </a:stretch>
        </p:blipFill>
        <p:spPr bwMode="auto">
          <a:xfrm>
            <a:off x="5150214" y="3606335"/>
            <a:ext cx="2271712" cy="182055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wal 11">
            <a:extLst>
              <a:ext uri="{FF2B5EF4-FFF2-40B4-BE49-F238E27FC236}">
                <a16:creationId xmlns:a16="http://schemas.microsoft.com/office/drawing/2014/main" id="{9742B867-972B-44C4-853B-F0209DD95DAF}"/>
              </a:ext>
            </a:extLst>
          </p:cNvPr>
          <p:cNvSpPr/>
          <p:nvPr/>
        </p:nvSpPr>
        <p:spPr>
          <a:xfrm>
            <a:off x="4894102" y="3315672"/>
            <a:ext cx="723072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BC11691-9B10-4874-9030-53CDBA6CEAF1}"/>
              </a:ext>
            </a:extLst>
          </p:cNvPr>
          <p:cNvSpPr txBox="1"/>
          <p:nvPr/>
        </p:nvSpPr>
        <p:spPr>
          <a:xfrm>
            <a:off x="5079805" y="3396962"/>
            <a:ext cx="42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0D4CD52F-80BC-49FF-A658-E85061C45446}"/>
              </a:ext>
            </a:extLst>
          </p:cNvPr>
          <p:cNvSpPr txBox="1"/>
          <p:nvPr/>
        </p:nvSpPr>
        <p:spPr>
          <a:xfrm>
            <a:off x="5115009" y="5577070"/>
            <a:ext cx="23421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Suszenie w próżni w 70</a:t>
            </a:r>
            <a:r>
              <a:rPr lang="pl-PL" sz="1400" baseline="30000" dirty="0"/>
              <a:t>o</a:t>
            </a:r>
            <a:r>
              <a:rPr lang="pl-PL" sz="1400" dirty="0"/>
              <a:t>C ok. 1h  (suszarka próżniowa </a:t>
            </a:r>
            <a:r>
              <a:rPr lang="pl-PL" sz="1400" dirty="0" err="1"/>
              <a:t>Heraeus</a:t>
            </a:r>
            <a:r>
              <a:rPr lang="pl-PL" sz="1400" dirty="0"/>
              <a:t>). </a:t>
            </a:r>
          </a:p>
        </p:txBody>
      </p:sp>
      <p:pic>
        <p:nvPicPr>
          <p:cNvPr id="15" name="Obraz 15">
            <a:extLst>
              <a:ext uri="{FF2B5EF4-FFF2-40B4-BE49-F238E27FC236}">
                <a16:creationId xmlns:a16="http://schemas.microsoft.com/office/drawing/2014/main" id="{0EBCBFEE-C391-4835-9502-C93E51D7C7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73002" y="3659842"/>
            <a:ext cx="2552655" cy="191214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az 17">
            <a:extLst>
              <a:ext uri="{FF2B5EF4-FFF2-40B4-BE49-F238E27FC236}">
                <a16:creationId xmlns:a16="http://schemas.microsoft.com/office/drawing/2014/main" id="{2DFC6123-CD76-4CA2-8B18-31BEEED8B1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733" y="3396962"/>
            <a:ext cx="1569514" cy="209338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Obraz 16">
            <a:extLst>
              <a:ext uri="{FF2B5EF4-FFF2-40B4-BE49-F238E27FC236}">
                <a16:creationId xmlns:a16="http://schemas.microsoft.com/office/drawing/2014/main" id="{7F98D006-D5AF-4DAA-A295-1A35168477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1" b="24985"/>
          <a:stretch>
            <a:fillRect/>
          </a:stretch>
        </p:blipFill>
        <p:spPr bwMode="auto">
          <a:xfrm>
            <a:off x="8810519" y="3262305"/>
            <a:ext cx="1871662" cy="7794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E19331E4-C6E9-4360-BE5B-2946C423A602}"/>
              </a:ext>
            </a:extLst>
          </p:cNvPr>
          <p:cNvSpPr txBox="1"/>
          <p:nvPr/>
        </p:nvSpPr>
        <p:spPr>
          <a:xfrm>
            <a:off x="7818296" y="5624999"/>
            <a:ext cx="38817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Wycięcie krążków katodowych o średnicy 15 mm oraz sprasowanie ich pod naciskiem 1t/cm</a:t>
            </a:r>
            <a:r>
              <a:rPr lang="pl-PL" sz="1400" baseline="30000" dirty="0"/>
              <a:t>2</a:t>
            </a:r>
            <a:r>
              <a:rPr lang="pl-PL" sz="1400" dirty="0"/>
              <a:t> w celu uzyskania lepszego „przylegania” materiału do folii. Na zdjęciu po prawej prasa hydrauliczna 1-osiowa z lab. 244, HB3-B4.</a:t>
            </a:r>
          </a:p>
        </p:txBody>
      </p:sp>
      <p:sp>
        <p:nvSpPr>
          <p:cNvPr id="20" name="Owal 19">
            <a:extLst>
              <a:ext uri="{FF2B5EF4-FFF2-40B4-BE49-F238E27FC236}">
                <a16:creationId xmlns:a16="http://schemas.microsoft.com/office/drawing/2014/main" id="{7C63C860-B537-4CA3-81D7-2687C9DED634}"/>
              </a:ext>
            </a:extLst>
          </p:cNvPr>
          <p:cNvSpPr/>
          <p:nvPr/>
        </p:nvSpPr>
        <p:spPr>
          <a:xfrm>
            <a:off x="7487299" y="3309136"/>
            <a:ext cx="723072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891ADBFD-4CE4-4AAE-857E-9A24EE307E07}"/>
              </a:ext>
            </a:extLst>
          </p:cNvPr>
          <p:cNvSpPr txBox="1"/>
          <p:nvPr/>
        </p:nvSpPr>
        <p:spPr>
          <a:xfrm>
            <a:off x="7673002" y="3390426"/>
            <a:ext cx="42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35FF0628-EBAD-4A6E-80B4-18886357140C}"/>
              </a:ext>
            </a:extLst>
          </p:cNvPr>
          <p:cNvSpPr txBox="1"/>
          <p:nvPr/>
        </p:nvSpPr>
        <p:spPr>
          <a:xfrm>
            <a:off x="8642845" y="2887199"/>
            <a:ext cx="3165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Katoda         krążek referencyjny</a:t>
            </a: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88F43B23-93CC-4732-B0FE-EE232A7B1175}"/>
              </a:ext>
            </a:extLst>
          </p:cNvPr>
          <p:cNvSpPr/>
          <p:nvPr/>
        </p:nvSpPr>
        <p:spPr>
          <a:xfrm>
            <a:off x="8715895" y="2955175"/>
            <a:ext cx="527858" cy="1683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5" name="Łącznik prosty ze strzałką 24">
            <a:extLst>
              <a:ext uri="{FF2B5EF4-FFF2-40B4-BE49-F238E27FC236}">
                <a16:creationId xmlns:a16="http://schemas.microsoft.com/office/drawing/2014/main" id="{49640C15-7378-4D22-9E73-EC41BEADB6EB}"/>
              </a:ext>
            </a:extLst>
          </p:cNvPr>
          <p:cNvCxnSpPr/>
          <p:nvPr/>
        </p:nvCxnSpPr>
        <p:spPr>
          <a:xfrm>
            <a:off x="9094124" y="3123534"/>
            <a:ext cx="149629" cy="482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rostokąt 25">
            <a:extLst>
              <a:ext uri="{FF2B5EF4-FFF2-40B4-BE49-F238E27FC236}">
                <a16:creationId xmlns:a16="http://schemas.microsoft.com/office/drawing/2014/main" id="{1D875303-6CAD-43A8-8FD1-483560DADF49}"/>
              </a:ext>
            </a:extLst>
          </p:cNvPr>
          <p:cNvSpPr/>
          <p:nvPr/>
        </p:nvSpPr>
        <p:spPr>
          <a:xfrm>
            <a:off x="9559636" y="2955175"/>
            <a:ext cx="1475509" cy="16835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8" name="Łącznik prosty ze strzałką 27">
            <a:extLst>
              <a:ext uri="{FF2B5EF4-FFF2-40B4-BE49-F238E27FC236}">
                <a16:creationId xmlns:a16="http://schemas.microsoft.com/office/drawing/2014/main" id="{41335AC2-0F3A-41AC-89DB-1897949AF26C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10282845" y="3123534"/>
            <a:ext cx="14546" cy="661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953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 descr="Obraz zawierający wewnątrz, siedzi, stół, krzesło&#10;&#10;Opis wygenerowany automatycznie">
            <a:extLst>
              <a:ext uri="{FF2B5EF4-FFF2-40B4-BE49-F238E27FC236}">
                <a16:creationId xmlns:a16="http://schemas.microsoft.com/office/drawing/2014/main" id="{E168C936-7C6C-40B2-94DA-DEB0CD01AA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3"/>
          <a:stretch/>
        </p:blipFill>
        <p:spPr>
          <a:xfrm>
            <a:off x="603890" y="2830099"/>
            <a:ext cx="3270056" cy="20485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397C347-A895-4ECF-AD3A-67D3B7AED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053" y="0"/>
            <a:ext cx="10515600" cy="1325563"/>
          </a:xfrm>
        </p:spPr>
        <p:txBody>
          <a:bodyPr/>
          <a:lstStyle/>
          <a:p>
            <a:r>
              <a:rPr lang="pl-PL" dirty="0"/>
              <a:t>Krok 2: Przygotowanie do konstrukcji ogniw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A5314F-3091-4FAC-BB46-524B190F4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>
              <a:hlinkClick r:id="rId3"/>
            </a:endParaRPr>
          </a:p>
          <a:p>
            <a:pPr marL="0" indent="0">
              <a:buNone/>
            </a:pPr>
            <a:endParaRPr lang="pl-PL" dirty="0">
              <a:hlinkClick r:id="rId3"/>
            </a:endParaRPr>
          </a:p>
          <a:p>
            <a:pPr marL="0" indent="0">
              <a:buNone/>
            </a:pPr>
            <a:endParaRPr lang="pl-PL" dirty="0">
              <a:hlinkClick r:id="rId3"/>
            </a:endParaRPr>
          </a:p>
          <a:p>
            <a:pPr marL="0" indent="0">
              <a:buNone/>
            </a:pPr>
            <a:endParaRPr lang="pl-PL" dirty="0">
              <a:hlinkClick r:id="rId3"/>
            </a:endParaRPr>
          </a:p>
          <a:p>
            <a:pPr marL="0" indent="0">
              <a:buNone/>
            </a:pPr>
            <a:endParaRPr lang="pl-PL" dirty="0">
              <a:hlinkClick r:id="rId3"/>
            </a:endParaRPr>
          </a:p>
          <a:p>
            <a:pPr marL="0" indent="0">
              <a:buNone/>
            </a:pPr>
            <a:endParaRPr lang="pl-PL" dirty="0">
              <a:hlinkClick r:id="rId3"/>
            </a:endParaRPr>
          </a:p>
          <a:p>
            <a:pPr marL="0" indent="0">
              <a:buNone/>
            </a:pPr>
            <a:endParaRPr lang="pl-PL" dirty="0">
              <a:hlinkClick r:id="rId3"/>
            </a:endParaRPr>
          </a:p>
          <a:p>
            <a:pPr marL="0" indent="0">
              <a:buNone/>
            </a:pPr>
            <a:endParaRPr lang="pl-PL" dirty="0">
              <a:hlinkClick r:id="rId3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E04F3B3-45DC-4B69-80BC-105B7E68C453}"/>
              </a:ext>
            </a:extLst>
          </p:cNvPr>
          <p:cNvSpPr txBox="1"/>
          <p:nvPr/>
        </p:nvSpPr>
        <p:spPr>
          <a:xfrm>
            <a:off x="111344" y="919761"/>
            <a:ext cx="11703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l-PL" dirty="0"/>
              <a:t>Wprowadzenie wytworzonych warstw katodowych do komory argonowej o atmosferze obojętnej argonu. </a:t>
            </a:r>
          </a:p>
          <a:p>
            <a:pPr marL="285750" indent="-285750">
              <a:buFontTx/>
              <a:buChar char="-"/>
            </a:pPr>
            <a:r>
              <a:rPr lang="pl-PL" dirty="0"/>
              <a:t>Wygrzanie warstw katodowych oraz obudów ogniw CR2032 w celu desorpcji zaadsorbowanych na powierzchni cząsteczek gazów. </a:t>
            </a:r>
          </a:p>
          <a:p>
            <a:pPr marL="285750" indent="-285750">
              <a:buFontTx/>
              <a:buChar char="-"/>
            </a:pPr>
            <a:r>
              <a:rPr lang="pl-PL" dirty="0"/>
              <a:t>Zważenie materiału katodowego oraz krążka referencyjnego. </a:t>
            </a:r>
          </a:p>
          <a:p>
            <a:endParaRPr lang="pl-PL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BC11691-9B10-4874-9030-53CDBA6CEAF1}"/>
              </a:ext>
            </a:extLst>
          </p:cNvPr>
          <p:cNvSpPr txBox="1"/>
          <p:nvPr/>
        </p:nvSpPr>
        <p:spPr>
          <a:xfrm>
            <a:off x="5079805" y="3396962"/>
            <a:ext cx="42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" name="Owal 19">
            <a:extLst>
              <a:ext uri="{FF2B5EF4-FFF2-40B4-BE49-F238E27FC236}">
                <a16:creationId xmlns:a16="http://schemas.microsoft.com/office/drawing/2014/main" id="{7C63C860-B537-4CA3-81D7-2687C9DED634}"/>
              </a:ext>
            </a:extLst>
          </p:cNvPr>
          <p:cNvSpPr/>
          <p:nvPr/>
        </p:nvSpPr>
        <p:spPr>
          <a:xfrm>
            <a:off x="476754" y="2437734"/>
            <a:ext cx="723072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891ADBFD-4CE4-4AAE-857E-9A24EE307E07}"/>
              </a:ext>
            </a:extLst>
          </p:cNvPr>
          <p:cNvSpPr txBox="1"/>
          <p:nvPr/>
        </p:nvSpPr>
        <p:spPr>
          <a:xfrm>
            <a:off x="662457" y="2519024"/>
            <a:ext cx="42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D0264AA3-9C4E-4C62-A70E-43E657A4DA40}"/>
              </a:ext>
            </a:extLst>
          </p:cNvPr>
          <p:cNvGrpSpPr/>
          <p:nvPr/>
        </p:nvGrpSpPr>
        <p:grpSpPr>
          <a:xfrm>
            <a:off x="4290876" y="2144382"/>
            <a:ext cx="3165623" cy="1154568"/>
            <a:chOff x="8642845" y="2887199"/>
            <a:chExt cx="3165623" cy="1154568"/>
          </a:xfrm>
        </p:grpSpPr>
        <p:pic>
          <p:nvPicPr>
            <p:cNvPr id="16" name="Obraz 16">
              <a:extLst>
                <a:ext uri="{FF2B5EF4-FFF2-40B4-BE49-F238E27FC236}">
                  <a16:creationId xmlns:a16="http://schemas.microsoft.com/office/drawing/2014/main" id="{7F98D006-D5AF-4DAA-A295-1A3516847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481" b="24985"/>
            <a:stretch>
              <a:fillRect/>
            </a:stretch>
          </p:blipFill>
          <p:spPr bwMode="auto">
            <a:xfrm>
              <a:off x="8810519" y="3262305"/>
              <a:ext cx="1871662" cy="7794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pole tekstowe 21">
              <a:extLst>
                <a:ext uri="{FF2B5EF4-FFF2-40B4-BE49-F238E27FC236}">
                  <a16:creationId xmlns:a16="http://schemas.microsoft.com/office/drawing/2014/main" id="{35FF0628-EBAD-4A6E-80B4-18886357140C}"/>
                </a:ext>
              </a:extLst>
            </p:cNvPr>
            <p:cNvSpPr txBox="1"/>
            <p:nvPr/>
          </p:nvSpPr>
          <p:spPr>
            <a:xfrm>
              <a:off x="8642845" y="2887199"/>
              <a:ext cx="31656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dirty="0"/>
                <a:t>Katoda         krążek referencyjny</a:t>
              </a:r>
            </a:p>
          </p:txBody>
        </p:sp>
        <p:sp>
          <p:nvSpPr>
            <p:cNvPr id="23" name="Prostokąt 22">
              <a:extLst>
                <a:ext uri="{FF2B5EF4-FFF2-40B4-BE49-F238E27FC236}">
                  <a16:creationId xmlns:a16="http://schemas.microsoft.com/office/drawing/2014/main" id="{88F43B23-93CC-4732-B0FE-EE232A7B1175}"/>
                </a:ext>
              </a:extLst>
            </p:cNvPr>
            <p:cNvSpPr/>
            <p:nvPr/>
          </p:nvSpPr>
          <p:spPr>
            <a:xfrm>
              <a:off x="8715895" y="2955175"/>
              <a:ext cx="527858" cy="16835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5" name="Łącznik prosty ze strzałką 24">
              <a:extLst>
                <a:ext uri="{FF2B5EF4-FFF2-40B4-BE49-F238E27FC236}">
                  <a16:creationId xmlns:a16="http://schemas.microsoft.com/office/drawing/2014/main" id="{49640C15-7378-4D22-9E73-EC41BEADB6EB}"/>
                </a:ext>
              </a:extLst>
            </p:cNvPr>
            <p:cNvCxnSpPr/>
            <p:nvPr/>
          </p:nvCxnSpPr>
          <p:spPr>
            <a:xfrm>
              <a:off x="9094124" y="3123534"/>
              <a:ext cx="149629" cy="4828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Prostokąt 25">
              <a:extLst>
                <a:ext uri="{FF2B5EF4-FFF2-40B4-BE49-F238E27FC236}">
                  <a16:creationId xmlns:a16="http://schemas.microsoft.com/office/drawing/2014/main" id="{1D875303-6CAD-43A8-8FD1-483560DADF49}"/>
                </a:ext>
              </a:extLst>
            </p:cNvPr>
            <p:cNvSpPr/>
            <p:nvPr/>
          </p:nvSpPr>
          <p:spPr>
            <a:xfrm>
              <a:off x="9559636" y="2955175"/>
              <a:ext cx="1475509" cy="168359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8" name="Łącznik prosty ze strzałką 27">
              <a:extLst>
                <a:ext uri="{FF2B5EF4-FFF2-40B4-BE49-F238E27FC236}">
                  <a16:creationId xmlns:a16="http://schemas.microsoft.com/office/drawing/2014/main" id="{41335AC2-0F3A-41AC-89DB-1897949AF26C}"/>
                </a:ext>
              </a:extLst>
            </p:cNvPr>
            <p:cNvCxnSpPr>
              <a:cxnSpLocks/>
              <a:stCxn id="26" idx="2"/>
            </p:cNvCxnSpPr>
            <p:nvPr/>
          </p:nvCxnSpPr>
          <p:spPr>
            <a:xfrm flipH="1">
              <a:off x="10282845" y="3123534"/>
              <a:ext cx="14546" cy="6619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8A84FC66-CA9E-441A-BD6B-0C0F83B53CB2}"/>
              </a:ext>
            </a:extLst>
          </p:cNvPr>
          <p:cNvSpPr txBox="1"/>
          <p:nvPr/>
        </p:nvSpPr>
        <p:spPr>
          <a:xfrm>
            <a:off x="603890" y="5086311"/>
            <a:ext cx="3270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Komora rękawicowa </a:t>
            </a:r>
            <a:r>
              <a:rPr lang="pl-PL" sz="1600" dirty="0" err="1"/>
              <a:t>mBraun</a:t>
            </a:r>
            <a:r>
              <a:rPr lang="pl-PL" sz="1600" dirty="0"/>
              <a:t> UNILAB w lab. 244 HB3-B4. </a:t>
            </a:r>
          </a:p>
        </p:txBody>
      </p:sp>
      <p:pic>
        <p:nvPicPr>
          <p:cNvPr id="31" name="Obraz 30" descr="Obraz zawierający stół, siedzi, samochód, biały&#10;&#10;Opis wygenerowany automatycznie">
            <a:extLst>
              <a:ext uri="{FF2B5EF4-FFF2-40B4-BE49-F238E27FC236}">
                <a16:creationId xmlns:a16="http://schemas.microsoft.com/office/drawing/2014/main" id="{A688395C-7CDE-4C35-BEB3-7C94DDF4DB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876" y="3396962"/>
            <a:ext cx="2240604" cy="2204945"/>
          </a:xfrm>
          <a:prstGeom prst="rect">
            <a:avLst/>
          </a:prstGeom>
        </p:spPr>
      </p:pic>
      <p:sp>
        <p:nvSpPr>
          <p:cNvPr id="32" name="pole tekstowe 31">
            <a:extLst>
              <a:ext uri="{FF2B5EF4-FFF2-40B4-BE49-F238E27FC236}">
                <a16:creationId xmlns:a16="http://schemas.microsoft.com/office/drawing/2014/main" id="{2EE7FB42-63B1-48FE-98AE-BEE48002D232}"/>
              </a:ext>
            </a:extLst>
          </p:cNvPr>
          <p:cNvSpPr txBox="1"/>
          <p:nvPr/>
        </p:nvSpPr>
        <p:spPr>
          <a:xfrm>
            <a:off x="3624147" y="5674810"/>
            <a:ext cx="4248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Wygrzewanie warstw (lewy górny róg) oraz elementów składowych ogniw testowych w 90</a:t>
            </a:r>
            <a:r>
              <a:rPr lang="pl-PL" sz="1600" baseline="30000" dirty="0"/>
              <a:t>o</a:t>
            </a:r>
            <a:r>
              <a:rPr lang="pl-PL" sz="1600" dirty="0"/>
              <a:t>C w komorze argonowej. Na zdjęciu płyta grzejna. </a:t>
            </a:r>
          </a:p>
        </p:txBody>
      </p:sp>
      <p:sp>
        <p:nvSpPr>
          <p:cNvPr id="33" name="Owal 32">
            <a:extLst>
              <a:ext uri="{FF2B5EF4-FFF2-40B4-BE49-F238E27FC236}">
                <a16:creationId xmlns:a16="http://schemas.microsoft.com/office/drawing/2014/main" id="{3D12614D-527F-4FC7-B3B7-EE221A737FC3}"/>
              </a:ext>
            </a:extLst>
          </p:cNvPr>
          <p:cNvSpPr/>
          <p:nvPr/>
        </p:nvSpPr>
        <p:spPr>
          <a:xfrm>
            <a:off x="3994800" y="2936321"/>
            <a:ext cx="723072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2278D687-1A02-444E-B88F-F60E5EE222FD}"/>
              </a:ext>
            </a:extLst>
          </p:cNvPr>
          <p:cNvSpPr txBox="1"/>
          <p:nvPr/>
        </p:nvSpPr>
        <p:spPr>
          <a:xfrm>
            <a:off x="4180503" y="3017611"/>
            <a:ext cx="42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AF807A73-224B-4465-9753-95D8ABF8E963}"/>
              </a:ext>
            </a:extLst>
          </p:cNvPr>
          <p:cNvSpPr txBox="1"/>
          <p:nvPr/>
        </p:nvSpPr>
        <p:spPr>
          <a:xfrm>
            <a:off x="8175988" y="2170136"/>
            <a:ext cx="37863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Masa materiału katodowego: </a:t>
            </a:r>
            <a:r>
              <a:rPr lang="pl-PL" dirty="0">
                <a:solidFill>
                  <a:srgbClr val="FF0000"/>
                </a:solidFill>
              </a:rPr>
              <a:t>M</a:t>
            </a:r>
            <a:r>
              <a:rPr lang="pl-PL" baseline="-25000" dirty="0">
                <a:solidFill>
                  <a:srgbClr val="FF0000"/>
                </a:solidFill>
              </a:rPr>
              <a:t>K</a:t>
            </a:r>
            <a:endParaRPr lang="pl-PL" dirty="0">
              <a:solidFill>
                <a:srgbClr val="FF0000"/>
              </a:solidFill>
            </a:endParaRPr>
          </a:p>
          <a:p>
            <a:r>
              <a:rPr lang="pl-PL" dirty="0"/>
              <a:t>Masa krążka referencyjnego: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pl-PL" baseline="-25000" dirty="0">
                <a:solidFill>
                  <a:schemeClr val="accent1">
                    <a:lumMod val="75000"/>
                  </a:schemeClr>
                </a:solidFill>
              </a:rPr>
              <a:t>R</a:t>
            </a:r>
          </a:p>
          <a:p>
            <a:r>
              <a:rPr lang="pl-PL" dirty="0"/>
              <a:t>Procentowy udział materiału aktywnego w mieszaninie: 70%</a:t>
            </a:r>
          </a:p>
          <a:p>
            <a:endParaRPr lang="pl-PL" dirty="0"/>
          </a:p>
          <a:p>
            <a:r>
              <a:rPr lang="pl-PL" dirty="0"/>
              <a:t>Należy obliczyć masę materiału aktywnego (LiFePO</a:t>
            </a:r>
            <a:r>
              <a:rPr lang="pl-PL" baseline="-25000" dirty="0"/>
              <a:t>4</a:t>
            </a:r>
            <a:r>
              <a:rPr lang="pl-PL" dirty="0"/>
              <a:t>), odejmując udział węgla oraz folię aluminiową. </a:t>
            </a:r>
          </a:p>
          <a:p>
            <a:r>
              <a:rPr lang="pl-PL" dirty="0" err="1"/>
              <a:t>Δm</a:t>
            </a:r>
            <a:r>
              <a:rPr lang="pl-PL" dirty="0"/>
              <a:t> = 0,7*(</a:t>
            </a:r>
            <a:r>
              <a:rPr lang="pl-PL" dirty="0">
                <a:solidFill>
                  <a:srgbClr val="FF0000"/>
                </a:solidFill>
              </a:rPr>
              <a:t>M</a:t>
            </a:r>
            <a:r>
              <a:rPr lang="pl-PL" baseline="-25000" dirty="0">
                <a:solidFill>
                  <a:srgbClr val="FF0000"/>
                </a:solidFill>
              </a:rPr>
              <a:t>K</a:t>
            </a:r>
            <a:r>
              <a:rPr lang="pl-PL" dirty="0"/>
              <a:t>-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pl-PL" baseline="-25000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pl-PL" dirty="0"/>
              <a:t>)</a:t>
            </a:r>
          </a:p>
          <a:p>
            <a:endParaRPr lang="pl-PL" dirty="0"/>
          </a:p>
          <a:p>
            <a:r>
              <a:rPr lang="pl-PL" dirty="0"/>
              <a:t>Przykład: </a:t>
            </a:r>
          </a:p>
          <a:p>
            <a:r>
              <a:rPr lang="pl-PL" dirty="0">
                <a:solidFill>
                  <a:srgbClr val="FF0000"/>
                </a:solidFill>
              </a:rPr>
              <a:t>M</a:t>
            </a:r>
            <a:r>
              <a:rPr lang="pl-PL" baseline="-25000" dirty="0">
                <a:solidFill>
                  <a:srgbClr val="FF0000"/>
                </a:solidFill>
              </a:rPr>
              <a:t>K </a:t>
            </a:r>
            <a:r>
              <a:rPr lang="pl-PL" dirty="0">
                <a:solidFill>
                  <a:srgbClr val="FF0000"/>
                </a:solidFill>
              </a:rPr>
              <a:t>= 2,5 mg</a:t>
            </a:r>
          </a:p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pl-PL" baseline="-25000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= 0,72 mg</a:t>
            </a:r>
          </a:p>
          <a:p>
            <a:r>
              <a:rPr lang="pl-PL" dirty="0"/>
              <a:t>Masa materiału aktywnego: </a:t>
            </a:r>
          </a:p>
          <a:p>
            <a:r>
              <a:rPr lang="el-GR" dirty="0"/>
              <a:t>Δ</a:t>
            </a:r>
            <a:r>
              <a:rPr lang="pl-PL" dirty="0"/>
              <a:t>m = 0,7*(2,5-0,72) = 1,246 mg</a:t>
            </a:r>
          </a:p>
        </p:txBody>
      </p:sp>
      <p:sp>
        <p:nvSpPr>
          <p:cNvPr id="36" name="Owal 35">
            <a:extLst>
              <a:ext uri="{FF2B5EF4-FFF2-40B4-BE49-F238E27FC236}">
                <a16:creationId xmlns:a16="http://schemas.microsoft.com/office/drawing/2014/main" id="{0BCF8A2D-AAEE-4060-9BC5-6B0AF3B5EA60}"/>
              </a:ext>
            </a:extLst>
          </p:cNvPr>
          <p:cNvSpPr/>
          <p:nvPr/>
        </p:nvSpPr>
        <p:spPr>
          <a:xfrm>
            <a:off x="7343846" y="2149646"/>
            <a:ext cx="723072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6E67EED0-334C-4342-A0C0-F9704B5D3419}"/>
              </a:ext>
            </a:extLst>
          </p:cNvPr>
          <p:cNvSpPr txBox="1"/>
          <p:nvPr/>
        </p:nvSpPr>
        <p:spPr>
          <a:xfrm>
            <a:off x="7529549" y="2230936"/>
            <a:ext cx="42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64471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7ECEF240-9ED8-461A-AE2B-D8A8A37A9A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" t="20647" r="9246" b="26092"/>
          <a:stretch/>
        </p:blipFill>
        <p:spPr>
          <a:xfrm>
            <a:off x="319727" y="2743200"/>
            <a:ext cx="3824869" cy="134968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397C347-A895-4ECF-AD3A-67D3B7AED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053" y="0"/>
            <a:ext cx="10515600" cy="1325563"/>
          </a:xfrm>
        </p:spPr>
        <p:txBody>
          <a:bodyPr/>
          <a:lstStyle/>
          <a:p>
            <a:r>
              <a:rPr lang="pl-PL" dirty="0"/>
              <a:t>Krok 3: Konstrukcja ogniw testowych CR2032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A5314F-3091-4FAC-BB46-524B190F4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096" y="179939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>
              <a:hlinkClick r:id="rId3"/>
            </a:endParaRPr>
          </a:p>
          <a:p>
            <a:pPr marL="0" indent="0">
              <a:buNone/>
            </a:pPr>
            <a:endParaRPr lang="pl-PL" dirty="0">
              <a:hlinkClick r:id="rId3"/>
            </a:endParaRPr>
          </a:p>
          <a:p>
            <a:pPr marL="0" indent="0">
              <a:buNone/>
            </a:pPr>
            <a:endParaRPr lang="pl-PL" dirty="0">
              <a:hlinkClick r:id="rId3"/>
            </a:endParaRPr>
          </a:p>
          <a:p>
            <a:pPr marL="0" indent="0">
              <a:buNone/>
            </a:pPr>
            <a:endParaRPr lang="pl-PL" dirty="0">
              <a:hlinkClick r:id="rId3"/>
            </a:endParaRPr>
          </a:p>
          <a:p>
            <a:pPr marL="0" indent="0">
              <a:buNone/>
            </a:pPr>
            <a:endParaRPr lang="pl-PL" dirty="0">
              <a:hlinkClick r:id="rId3"/>
            </a:endParaRPr>
          </a:p>
          <a:p>
            <a:pPr marL="0" indent="0">
              <a:buNone/>
            </a:pPr>
            <a:endParaRPr lang="pl-PL" dirty="0">
              <a:hlinkClick r:id="rId3"/>
            </a:endParaRPr>
          </a:p>
          <a:p>
            <a:pPr marL="0" indent="0">
              <a:buNone/>
            </a:pPr>
            <a:endParaRPr lang="pl-PL" dirty="0">
              <a:hlinkClick r:id="rId3"/>
            </a:endParaRPr>
          </a:p>
          <a:p>
            <a:pPr marL="0" indent="0">
              <a:buNone/>
            </a:pPr>
            <a:endParaRPr lang="pl-PL" dirty="0">
              <a:hlinkClick r:id="rId3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E04F3B3-45DC-4B69-80BC-105B7E68C453}"/>
              </a:ext>
            </a:extLst>
          </p:cNvPr>
          <p:cNvSpPr txBox="1"/>
          <p:nvPr/>
        </p:nvSpPr>
        <p:spPr>
          <a:xfrm>
            <a:off x="111344" y="919761"/>
            <a:ext cx="11703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l-PL" dirty="0"/>
              <a:t>Przygotowanie elementów ogniwa CR2032</a:t>
            </a:r>
          </a:p>
          <a:p>
            <a:pPr marL="285750" indent="-285750">
              <a:buFontTx/>
              <a:buChar char="-"/>
            </a:pPr>
            <a:r>
              <a:rPr lang="pl-PL" dirty="0"/>
              <a:t>Konstrukcja wg poniższego schematu, cały proces można obejrzeć </a:t>
            </a:r>
            <a:r>
              <a:rPr lang="pl-PL" dirty="0">
                <a:hlinkClick r:id="rId4"/>
              </a:rPr>
              <a:t>tutaj</a:t>
            </a:r>
            <a:r>
              <a:rPr lang="pl-PL" dirty="0"/>
              <a:t> początek: 1:55 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BC11691-9B10-4874-9030-53CDBA6CEAF1}"/>
              </a:ext>
            </a:extLst>
          </p:cNvPr>
          <p:cNvSpPr txBox="1"/>
          <p:nvPr/>
        </p:nvSpPr>
        <p:spPr>
          <a:xfrm>
            <a:off x="5079805" y="3396962"/>
            <a:ext cx="42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wal 35">
            <a:extLst>
              <a:ext uri="{FF2B5EF4-FFF2-40B4-BE49-F238E27FC236}">
                <a16:creationId xmlns:a16="http://schemas.microsoft.com/office/drawing/2014/main" id="{0BCF8A2D-AAEE-4060-9BC5-6B0AF3B5EA60}"/>
              </a:ext>
            </a:extLst>
          </p:cNvPr>
          <p:cNvSpPr/>
          <p:nvPr/>
        </p:nvSpPr>
        <p:spPr>
          <a:xfrm>
            <a:off x="31725" y="2332526"/>
            <a:ext cx="723072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6E67EED0-334C-4342-A0C0-F9704B5D3419}"/>
              </a:ext>
            </a:extLst>
          </p:cNvPr>
          <p:cNvSpPr txBox="1"/>
          <p:nvPr/>
        </p:nvSpPr>
        <p:spPr>
          <a:xfrm>
            <a:off x="217428" y="2413816"/>
            <a:ext cx="42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B1C3158-E31F-492C-851F-7BB3260F22C0}"/>
              </a:ext>
            </a:extLst>
          </p:cNvPr>
          <p:cNvSpPr txBox="1"/>
          <p:nvPr/>
        </p:nvSpPr>
        <p:spPr>
          <a:xfrm>
            <a:off x="1346661" y="2038902"/>
            <a:ext cx="256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Obudowa dolna (katodowa, +) </a:t>
            </a:r>
          </a:p>
        </p:txBody>
      </p: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A3E1BAA3-B640-4532-97BC-E49818DB0B6F}"/>
              </a:ext>
            </a:extLst>
          </p:cNvPr>
          <p:cNvCxnSpPr/>
          <p:nvPr/>
        </p:nvCxnSpPr>
        <p:spPr>
          <a:xfrm>
            <a:off x="1986742" y="2315901"/>
            <a:ext cx="99753" cy="702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908AF19-6246-4C96-9B4B-0683F01436D7}"/>
              </a:ext>
            </a:extLst>
          </p:cNvPr>
          <p:cNvSpPr txBox="1"/>
          <p:nvPr/>
        </p:nvSpPr>
        <p:spPr>
          <a:xfrm>
            <a:off x="2666656" y="2298435"/>
            <a:ext cx="2269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Obudowa górna (anodowa, -)</a:t>
            </a:r>
          </a:p>
        </p:txBody>
      </p: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EBFB328E-95DC-47CA-B55D-543452E51BE5}"/>
              </a:ext>
            </a:extLst>
          </p:cNvPr>
          <p:cNvCxnSpPr/>
          <p:nvPr/>
        </p:nvCxnSpPr>
        <p:spPr>
          <a:xfrm flipH="1">
            <a:off x="2926080" y="2575434"/>
            <a:ext cx="307571" cy="442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4E27461-E2E4-4B58-96B5-CF8AC9263DAA}"/>
              </a:ext>
            </a:extLst>
          </p:cNvPr>
          <p:cNvSpPr txBox="1"/>
          <p:nvPr/>
        </p:nvSpPr>
        <p:spPr>
          <a:xfrm>
            <a:off x="1034069" y="4330936"/>
            <a:ext cx="326517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Krążek stalowy, sprężyna stalowa (pełnią funkcję </a:t>
            </a:r>
            <a:r>
              <a:rPr lang="pl-PL" sz="1100" dirty="0" err="1"/>
              <a:t>interkonektorów</a:t>
            </a:r>
            <a:r>
              <a:rPr lang="pl-PL" sz="1100" dirty="0"/>
              <a:t>, poprawiających „styki” pomiędzy elementami)</a:t>
            </a:r>
          </a:p>
        </p:txBody>
      </p: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BD57BE68-8B40-4736-845F-CA788A7D630A}"/>
              </a:ext>
            </a:extLst>
          </p:cNvPr>
          <p:cNvCxnSpPr/>
          <p:nvPr/>
        </p:nvCxnSpPr>
        <p:spPr>
          <a:xfrm flipH="1" flipV="1">
            <a:off x="2036618" y="3760945"/>
            <a:ext cx="195543" cy="591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>
            <a:extLst>
              <a:ext uri="{FF2B5EF4-FFF2-40B4-BE49-F238E27FC236}">
                <a16:creationId xmlns:a16="http://schemas.microsoft.com/office/drawing/2014/main" id="{36C25B30-56EC-43FE-A2CA-8800262DDA02}"/>
              </a:ext>
            </a:extLst>
          </p:cNvPr>
          <p:cNvCxnSpPr/>
          <p:nvPr/>
        </p:nvCxnSpPr>
        <p:spPr>
          <a:xfrm flipV="1">
            <a:off x="2926080" y="3899546"/>
            <a:ext cx="0" cy="452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AFB8C4E2-D34D-4546-A606-010ED79EC50A}"/>
              </a:ext>
            </a:extLst>
          </p:cNvPr>
          <p:cNvSpPr txBox="1"/>
          <p:nvPr/>
        </p:nvSpPr>
        <p:spPr>
          <a:xfrm>
            <a:off x="3955737" y="3013501"/>
            <a:ext cx="1704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Uszczelka polipropylenowa – umożliwia szczelne zamknięcie ogniwa</a:t>
            </a:r>
          </a:p>
        </p:txBody>
      </p:sp>
      <p:cxnSp>
        <p:nvCxnSpPr>
          <p:cNvPr id="39" name="Łącznik prosty ze strzałką 38">
            <a:extLst>
              <a:ext uri="{FF2B5EF4-FFF2-40B4-BE49-F238E27FC236}">
                <a16:creationId xmlns:a16="http://schemas.microsoft.com/office/drawing/2014/main" id="{8FB469D1-4E84-4C6F-803A-56F84B72B463}"/>
              </a:ext>
            </a:extLst>
          </p:cNvPr>
          <p:cNvCxnSpPr/>
          <p:nvPr/>
        </p:nvCxnSpPr>
        <p:spPr>
          <a:xfrm flipH="1">
            <a:off x="3906981" y="3183775"/>
            <a:ext cx="581892" cy="66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Obraz 39">
            <a:extLst>
              <a:ext uri="{FF2B5EF4-FFF2-40B4-BE49-F238E27FC236}">
                <a16:creationId xmlns:a16="http://schemas.microsoft.com/office/drawing/2014/main" id="{3FCFC167-13AD-4C9A-908D-4D14AD9375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8055" y="2132987"/>
            <a:ext cx="2069000" cy="1220424"/>
          </a:xfrm>
          <a:prstGeom prst="rect">
            <a:avLst/>
          </a:prstGeom>
        </p:spPr>
      </p:pic>
      <p:sp>
        <p:nvSpPr>
          <p:cNvPr id="41" name="Strzałka: w prawo 40">
            <a:extLst>
              <a:ext uri="{FF2B5EF4-FFF2-40B4-BE49-F238E27FC236}">
                <a16:creationId xmlns:a16="http://schemas.microsoft.com/office/drawing/2014/main" id="{7ED9F3A1-E32F-4A92-A91D-24B2D5B8EBEC}"/>
              </a:ext>
            </a:extLst>
          </p:cNvPr>
          <p:cNvSpPr/>
          <p:nvPr/>
        </p:nvSpPr>
        <p:spPr>
          <a:xfrm>
            <a:off x="7977201" y="2832700"/>
            <a:ext cx="686494" cy="361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05FBB49C-556C-49CA-A5DA-4B67B6C884E5}"/>
              </a:ext>
            </a:extLst>
          </p:cNvPr>
          <p:cNvSpPr txBox="1"/>
          <p:nvPr/>
        </p:nvSpPr>
        <p:spPr>
          <a:xfrm>
            <a:off x="5898055" y="3524596"/>
            <a:ext cx="206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Umieszczenie uszczelki w obudowie dolnej. Umieszczenie katody w obudowie dolnej (folią Al do dołu)</a:t>
            </a:r>
          </a:p>
        </p:txBody>
      </p:sp>
      <p:pic>
        <p:nvPicPr>
          <p:cNvPr id="43" name="Obraz 42">
            <a:extLst>
              <a:ext uri="{FF2B5EF4-FFF2-40B4-BE49-F238E27FC236}">
                <a16:creationId xmlns:a16="http://schemas.microsoft.com/office/drawing/2014/main" id="{BF96AA31-C9F7-4894-A4AB-3E621C2475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3695" y="2133190"/>
            <a:ext cx="2114078" cy="1266542"/>
          </a:xfrm>
          <a:prstGeom prst="rect">
            <a:avLst/>
          </a:prstGeom>
        </p:spPr>
      </p:pic>
      <p:sp>
        <p:nvSpPr>
          <p:cNvPr id="44" name="pole tekstowe 43">
            <a:extLst>
              <a:ext uri="{FF2B5EF4-FFF2-40B4-BE49-F238E27FC236}">
                <a16:creationId xmlns:a16="http://schemas.microsoft.com/office/drawing/2014/main" id="{DEE9A07F-E13E-4444-9208-60C7197E3135}"/>
              </a:ext>
            </a:extLst>
          </p:cNvPr>
          <p:cNvSpPr txBox="1"/>
          <p:nvPr/>
        </p:nvSpPr>
        <p:spPr>
          <a:xfrm>
            <a:off x="8708773" y="3524595"/>
            <a:ext cx="206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Umieszczenie separatora typu </a:t>
            </a:r>
            <a:r>
              <a:rPr lang="pl-PL" sz="1100" dirty="0" err="1"/>
              <a:t>Whatmann</a:t>
            </a:r>
            <a:r>
              <a:rPr lang="pl-PL" sz="1100" dirty="0"/>
              <a:t> (włókno szklane) bezpośrednio na materiale katodowym. </a:t>
            </a:r>
          </a:p>
        </p:txBody>
      </p:sp>
      <p:sp>
        <p:nvSpPr>
          <p:cNvPr id="45" name="Strzałka: zawracanie 44">
            <a:extLst>
              <a:ext uri="{FF2B5EF4-FFF2-40B4-BE49-F238E27FC236}">
                <a16:creationId xmlns:a16="http://schemas.microsoft.com/office/drawing/2014/main" id="{EDD708A6-D393-4F0A-AD8D-774EB991E348}"/>
              </a:ext>
            </a:extLst>
          </p:cNvPr>
          <p:cNvSpPr/>
          <p:nvPr/>
        </p:nvSpPr>
        <p:spPr>
          <a:xfrm rot="5400000">
            <a:off x="10136856" y="3815790"/>
            <a:ext cx="2033153" cy="676306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46" name="Obraz 45">
            <a:extLst>
              <a:ext uri="{FF2B5EF4-FFF2-40B4-BE49-F238E27FC236}">
                <a16:creationId xmlns:a16="http://schemas.microsoft.com/office/drawing/2014/main" id="{06DFCB96-B5EB-4EAE-95AD-B95659B535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5534" y="4559657"/>
            <a:ext cx="2097202" cy="1277386"/>
          </a:xfrm>
          <a:prstGeom prst="rect">
            <a:avLst/>
          </a:prstGeom>
        </p:spPr>
      </p:pic>
      <p:sp>
        <p:nvSpPr>
          <p:cNvPr id="47" name="pole tekstowe 46">
            <a:extLst>
              <a:ext uri="{FF2B5EF4-FFF2-40B4-BE49-F238E27FC236}">
                <a16:creationId xmlns:a16="http://schemas.microsoft.com/office/drawing/2014/main" id="{45D4A7C0-D24A-4E5C-A02A-09A17575E56D}"/>
              </a:ext>
            </a:extLst>
          </p:cNvPr>
          <p:cNvSpPr txBox="1"/>
          <p:nvPr/>
        </p:nvSpPr>
        <p:spPr>
          <a:xfrm>
            <a:off x="8775471" y="5935287"/>
            <a:ext cx="2197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Nasączenie separatora elektrolitem ciekłym LiPF</a:t>
            </a:r>
            <a:r>
              <a:rPr lang="pl-PL" sz="1100" baseline="-25000" dirty="0"/>
              <a:t>6</a:t>
            </a:r>
            <a:r>
              <a:rPr lang="pl-PL" sz="1100" dirty="0"/>
              <a:t> w EC/DEC</a:t>
            </a:r>
          </a:p>
        </p:txBody>
      </p:sp>
      <p:sp>
        <p:nvSpPr>
          <p:cNvPr id="49" name="Strzałka: w prawo 48">
            <a:extLst>
              <a:ext uri="{FF2B5EF4-FFF2-40B4-BE49-F238E27FC236}">
                <a16:creationId xmlns:a16="http://schemas.microsoft.com/office/drawing/2014/main" id="{905D88C9-94C4-45E7-9E51-4499FC1CDBF1}"/>
              </a:ext>
            </a:extLst>
          </p:cNvPr>
          <p:cNvSpPr/>
          <p:nvPr/>
        </p:nvSpPr>
        <p:spPr>
          <a:xfrm rot="10800000">
            <a:off x="7988635" y="4708725"/>
            <a:ext cx="773327" cy="361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0" name="Obraz 49">
            <a:extLst>
              <a:ext uri="{FF2B5EF4-FFF2-40B4-BE49-F238E27FC236}">
                <a16:creationId xmlns:a16="http://schemas.microsoft.com/office/drawing/2014/main" id="{89AE7D98-73FB-4BB6-86BA-D81CACFAD1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3099" y="4558977"/>
            <a:ext cx="1879947" cy="1278745"/>
          </a:xfrm>
          <a:prstGeom prst="rect">
            <a:avLst/>
          </a:prstGeom>
        </p:spPr>
      </p:pic>
      <p:sp>
        <p:nvSpPr>
          <p:cNvPr id="51" name="pole tekstowe 50">
            <a:extLst>
              <a:ext uri="{FF2B5EF4-FFF2-40B4-BE49-F238E27FC236}">
                <a16:creationId xmlns:a16="http://schemas.microsoft.com/office/drawing/2014/main" id="{5310DA29-1934-425E-9FFE-D1D69D162543}"/>
              </a:ext>
            </a:extLst>
          </p:cNvPr>
          <p:cNvSpPr txBox="1"/>
          <p:nvPr/>
        </p:nvSpPr>
        <p:spPr>
          <a:xfrm>
            <a:off x="6053077" y="5964382"/>
            <a:ext cx="191397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50" dirty="0"/>
              <a:t>Wycięcie krążka z folii litowej (anoda) i umieszczenie go na separatorach z elektrolitem</a:t>
            </a:r>
          </a:p>
        </p:txBody>
      </p:sp>
      <p:pic>
        <p:nvPicPr>
          <p:cNvPr id="52" name="Obraz 51">
            <a:extLst>
              <a:ext uri="{FF2B5EF4-FFF2-40B4-BE49-F238E27FC236}">
                <a16:creationId xmlns:a16="http://schemas.microsoft.com/office/drawing/2014/main" id="{BA1A520D-B865-4C7D-B6D5-C721F7F4B5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1080" y="5373039"/>
            <a:ext cx="2256323" cy="1137643"/>
          </a:xfrm>
          <a:prstGeom prst="rect">
            <a:avLst/>
          </a:prstGeom>
        </p:spPr>
      </p:pic>
      <p:sp>
        <p:nvSpPr>
          <p:cNvPr id="53" name="Strzałka: wygięta w górę 52">
            <a:extLst>
              <a:ext uri="{FF2B5EF4-FFF2-40B4-BE49-F238E27FC236}">
                <a16:creationId xmlns:a16="http://schemas.microsoft.com/office/drawing/2014/main" id="{D4F9AA31-994C-4E62-98E8-F578746BE5FE}"/>
              </a:ext>
            </a:extLst>
          </p:cNvPr>
          <p:cNvSpPr/>
          <p:nvPr/>
        </p:nvSpPr>
        <p:spPr>
          <a:xfrm rot="10800000">
            <a:off x="5098691" y="4808717"/>
            <a:ext cx="942484" cy="52321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188A9472-04A0-4A02-9D74-C4635C9BA22C}"/>
              </a:ext>
            </a:extLst>
          </p:cNvPr>
          <p:cNvSpPr txBox="1"/>
          <p:nvPr/>
        </p:nvSpPr>
        <p:spPr>
          <a:xfrm>
            <a:off x="3054410" y="6493088"/>
            <a:ext cx="24896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Umieszczenie </a:t>
            </a:r>
            <a:r>
              <a:rPr lang="pl-PL" sz="1050" dirty="0" err="1"/>
              <a:t>interkonektorów</a:t>
            </a:r>
            <a:r>
              <a:rPr lang="pl-PL" sz="1050" dirty="0"/>
              <a:t> na anodzie</a:t>
            </a:r>
          </a:p>
        </p:txBody>
      </p:sp>
      <p:sp>
        <p:nvSpPr>
          <p:cNvPr id="55" name="Strzałka: w prawo 54">
            <a:extLst>
              <a:ext uri="{FF2B5EF4-FFF2-40B4-BE49-F238E27FC236}">
                <a16:creationId xmlns:a16="http://schemas.microsoft.com/office/drawing/2014/main" id="{61C22105-8B3F-4F4F-89DD-D83EB60544BD}"/>
              </a:ext>
            </a:extLst>
          </p:cNvPr>
          <p:cNvSpPr/>
          <p:nvPr/>
        </p:nvSpPr>
        <p:spPr>
          <a:xfrm rot="10800000">
            <a:off x="2356143" y="5692210"/>
            <a:ext cx="773327" cy="361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6" name="Obraz 55">
            <a:extLst>
              <a:ext uri="{FF2B5EF4-FFF2-40B4-BE49-F238E27FC236}">
                <a16:creationId xmlns:a16="http://schemas.microsoft.com/office/drawing/2014/main" id="{87E6899E-0EEC-4166-AD5C-F1A803E07F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290" y="5171876"/>
            <a:ext cx="1986218" cy="978854"/>
          </a:xfrm>
          <a:prstGeom prst="rect">
            <a:avLst/>
          </a:prstGeom>
        </p:spPr>
      </p:pic>
      <p:sp>
        <p:nvSpPr>
          <p:cNvPr id="57" name="pole tekstowe 56">
            <a:extLst>
              <a:ext uri="{FF2B5EF4-FFF2-40B4-BE49-F238E27FC236}">
                <a16:creationId xmlns:a16="http://schemas.microsoft.com/office/drawing/2014/main" id="{F7DAF677-E102-4FED-BABE-7CFB290B03B9}"/>
              </a:ext>
            </a:extLst>
          </p:cNvPr>
          <p:cNvSpPr txBox="1"/>
          <p:nvPr/>
        </p:nvSpPr>
        <p:spPr>
          <a:xfrm>
            <a:off x="217428" y="6252922"/>
            <a:ext cx="23079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Umieszczenie górnej obudowy.</a:t>
            </a:r>
          </a:p>
        </p:txBody>
      </p:sp>
    </p:spTree>
    <p:extLst>
      <p:ext uri="{BB962C8B-B14F-4D97-AF65-F5344CB8AC3E}">
        <p14:creationId xmlns:p14="http://schemas.microsoft.com/office/powerpoint/2010/main" val="513259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E036E5D1-9BD1-438C-A607-B4C1070F2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114" y="2175436"/>
            <a:ext cx="4435299" cy="288721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397C347-A895-4ECF-AD3A-67D3B7AED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54" y="33418"/>
            <a:ext cx="11703284" cy="1325563"/>
          </a:xfrm>
        </p:spPr>
        <p:txBody>
          <a:bodyPr/>
          <a:lstStyle/>
          <a:p>
            <a:r>
              <a:rPr lang="pl-PL" dirty="0"/>
              <a:t>Krok 3: Konstrukcja ogniw testowych CR2032 – c.d.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A5314F-3091-4FAC-BB46-524B190F4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096" y="179939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>
              <a:hlinkClick r:id="rId4"/>
            </a:endParaRPr>
          </a:p>
          <a:p>
            <a:pPr marL="0" indent="0">
              <a:buNone/>
            </a:pPr>
            <a:endParaRPr lang="pl-PL" dirty="0">
              <a:hlinkClick r:id="rId4"/>
            </a:endParaRPr>
          </a:p>
          <a:p>
            <a:pPr marL="0" indent="0">
              <a:buNone/>
            </a:pPr>
            <a:endParaRPr lang="pl-PL" dirty="0">
              <a:hlinkClick r:id="rId4"/>
            </a:endParaRPr>
          </a:p>
          <a:p>
            <a:pPr marL="0" indent="0">
              <a:buNone/>
            </a:pPr>
            <a:endParaRPr lang="pl-PL" dirty="0">
              <a:hlinkClick r:id="rId4"/>
            </a:endParaRPr>
          </a:p>
          <a:p>
            <a:pPr marL="0" indent="0">
              <a:buNone/>
            </a:pPr>
            <a:endParaRPr lang="pl-PL" dirty="0">
              <a:hlinkClick r:id="rId4"/>
            </a:endParaRPr>
          </a:p>
          <a:p>
            <a:pPr marL="0" indent="0">
              <a:buNone/>
            </a:pPr>
            <a:endParaRPr lang="pl-PL" dirty="0">
              <a:hlinkClick r:id="rId4"/>
            </a:endParaRPr>
          </a:p>
          <a:p>
            <a:pPr marL="0" indent="0">
              <a:buNone/>
            </a:pPr>
            <a:endParaRPr lang="pl-PL" dirty="0">
              <a:hlinkClick r:id="rId4"/>
            </a:endParaRPr>
          </a:p>
          <a:p>
            <a:pPr marL="0" indent="0">
              <a:buNone/>
            </a:pPr>
            <a:endParaRPr lang="pl-PL" dirty="0">
              <a:hlinkClick r:id="rId4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E04F3B3-45DC-4B69-80BC-105B7E68C453}"/>
              </a:ext>
            </a:extLst>
          </p:cNvPr>
          <p:cNvSpPr txBox="1"/>
          <p:nvPr/>
        </p:nvSpPr>
        <p:spPr>
          <a:xfrm>
            <a:off x="111344" y="919761"/>
            <a:ext cx="11703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l-PL" dirty="0"/>
              <a:t>Cały proces można obejrzeć </a:t>
            </a:r>
            <a:r>
              <a:rPr lang="pl-PL" dirty="0">
                <a:hlinkClick r:id="rId5"/>
              </a:rPr>
              <a:t>tutaj</a:t>
            </a:r>
            <a:r>
              <a:rPr lang="pl-PL" dirty="0"/>
              <a:t> początek: 1:55 </a:t>
            </a:r>
          </a:p>
        </p:txBody>
      </p:sp>
      <p:sp>
        <p:nvSpPr>
          <p:cNvPr id="36" name="Owal 35">
            <a:extLst>
              <a:ext uri="{FF2B5EF4-FFF2-40B4-BE49-F238E27FC236}">
                <a16:creationId xmlns:a16="http://schemas.microsoft.com/office/drawing/2014/main" id="{0BCF8A2D-AAEE-4060-9BC5-6B0AF3B5EA60}"/>
              </a:ext>
            </a:extLst>
          </p:cNvPr>
          <p:cNvSpPr/>
          <p:nvPr/>
        </p:nvSpPr>
        <p:spPr>
          <a:xfrm>
            <a:off x="633601" y="1902424"/>
            <a:ext cx="723072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6E67EED0-334C-4342-A0C0-F9704B5D3419}"/>
              </a:ext>
            </a:extLst>
          </p:cNvPr>
          <p:cNvSpPr txBox="1"/>
          <p:nvPr/>
        </p:nvSpPr>
        <p:spPr>
          <a:xfrm>
            <a:off x="819304" y="1983714"/>
            <a:ext cx="42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057A623-B0E0-4954-B55D-627674243C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1802" y="2129937"/>
            <a:ext cx="6374747" cy="2887218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6C046DA-D15F-4371-9C80-DE07E600A55F}"/>
              </a:ext>
            </a:extLst>
          </p:cNvPr>
          <p:cNvSpPr txBox="1"/>
          <p:nvPr/>
        </p:nvSpPr>
        <p:spPr>
          <a:xfrm>
            <a:off x="1042799" y="5237360"/>
            <a:ext cx="448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Prasowanie ogniwa (szczelne zamykanie)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F8913B6-F5D3-43C8-9F22-D183A2140EED}"/>
              </a:ext>
            </a:extLst>
          </p:cNvPr>
          <p:cNvSpPr txBox="1"/>
          <p:nvPr/>
        </p:nvSpPr>
        <p:spPr>
          <a:xfrm>
            <a:off x="6364909" y="5237360"/>
            <a:ext cx="560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Skonstruowane ogniwo testowe CR2032</a:t>
            </a:r>
          </a:p>
        </p:txBody>
      </p:sp>
    </p:spTree>
    <p:extLst>
      <p:ext uri="{BB962C8B-B14F-4D97-AF65-F5344CB8AC3E}">
        <p14:creationId xmlns:p14="http://schemas.microsoft.com/office/powerpoint/2010/main" val="680735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97C347-A895-4ECF-AD3A-67D3B7AED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54" y="33418"/>
            <a:ext cx="11703284" cy="1325563"/>
          </a:xfrm>
        </p:spPr>
        <p:txBody>
          <a:bodyPr/>
          <a:lstStyle/>
          <a:p>
            <a:r>
              <a:rPr lang="pl-PL" dirty="0"/>
              <a:t>Krok 4: Testy elektrochemiczne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E04F3B3-45DC-4B69-80BC-105B7E68C453}"/>
              </a:ext>
            </a:extLst>
          </p:cNvPr>
          <p:cNvSpPr txBox="1"/>
          <p:nvPr/>
        </p:nvSpPr>
        <p:spPr>
          <a:xfrm>
            <a:off x="244357" y="1214960"/>
            <a:ext cx="11703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l-PL" dirty="0"/>
              <a:t>Do testów elektrochemicznych niezbędne jest obliczenie prądu 1C. </a:t>
            </a:r>
          </a:p>
        </p:txBody>
      </p:sp>
      <p:sp>
        <p:nvSpPr>
          <p:cNvPr id="36" name="Owal 35">
            <a:extLst>
              <a:ext uri="{FF2B5EF4-FFF2-40B4-BE49-F238E27FC236}">
                <a16:creationId xmlns:a16="http://schemas.microsoft.com/office/drawing/2014/main" id="{0BCF8A2D-AAEE-4060-9BC5-6B0AF3B5EA60}"/>
              </a:ext>
            </a:extLst>
          </p:cNvPr>
          <p:cNvSpPr/>
          <p:nvPr/>
        </p:nvSpPr>
        <p:spPr>
          <a:xfrm>
            <a:off x="430060" y="1854723"/>
            <a:ext cx="723072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6E67EED0-334C-4342-A0C0-F9704B5D3419}"/>
              </a:ext>
            </a:extLst>
          </p:cNvPr>
          <p:cNvSpPr txBox="1"/>
          <p:nvPr/>
        </p:nvSpPr>
        <p:spPr>
          <a:xfrm>
            <a:off x="615763" y="1936013"/>
            <a:ext cx="42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4A8FA8EE-3C7F-498E-ADD5-CDEB1074948A}"/>
              </a:ext>
            </a:extLst>
          </p:cNvPr>
          <p:cNvSpPr/>
          <p:nvPr/>
        </p:nvSpPr>
        <p:spPr>
          <a:xfrm>
            <a:off x="6446525" y="1723739"/>
            <a:ext cx="5315415" cy="92333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l-PL" u="sng" dirty="0">
                <a:solidFill>
                  <a:srgbClr val="C00000"/>
                </a:solidFill>
              </a:rPr>
              <a:t>Definicja</a:t>
            </a:r>
            <a:r>
              <a:rPr lang="pl-PL" dirty="0">
                <a:solidFill>
                  <a:srgbClr val="C00000"/>
                </a:solidFill>
              </a:rPr>
              <a:t>: Prąd 1C to prąd, który będzie potrzebny do całkowitego naładowania lub rozładowania ogniwa w ciągu jednej godziny, zakładając, że pracuje 1 mol litu. 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D7B57B08-9BE0-4DC8-8013-40F362CAECC7}"/>
              </a:ext>
            </a:extLst>
          </p:cNvPr>
          <p:cNvSpPr txBox="1"/>
          <p:nvPr/>
        </p:nvSpPr>
        <p:spPr>
          <a:xfrm>
            <a:off x="1230091" y="2226777"/>
            <a:ext cx="1060880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Przykład:</a:t>
            </a:r>
          </a:p>
          <a:p>
            <a:endParaRPr lang="pl-PL" dirty="0"/>
          </a:p>
          <a:p>
            <a:r>
              <a:rPr lang="pl-PL" dirty="0"/>
              <a:t>Weźmy obliczoną 3 slajdy wcześniej masę materiału aktywnego: </a:t>
            </a:r>
            <a:r>
              <a:rPr lang="el-GR" dirty="0"/>
              <a:t>Δ</a:t>
            </a:r>
            <a:r>
              <a:rPr lang="pl-PL" dirty="0"/>
              <a:t>m = 1,246 mg</a:t>
            </a:r>
          </a:p>
          <a:p>
            <a:endParaRPr lang="pl-PL" dirty="0"/>
          </a:p>
          <a:p>
            <a:r>
              <a:rPr lang="pl-PL" dirty="0"/>
              <a:t>Masa molowa LiFePO</a:t>
            </a:r>
            <a:r>
              <a:rPr lang="pl-PL" baseline="-25000" dirty="0"/>
              <a:t>4</a:t>
            </a:r>
            <a:r>
              <a:rPr lang="pl-PL" dirty="0"/>
              <a:t> wynosi (z </a:t>
            </a:r>
            <a:r>
              <a:rPr lang="pl-PL" dirty="0">
                <a:hlinkClick r:id="rId3"/>
              </a:rPr>
              <a:t>układu okresowego pierwiastków</a:t>
            </a:r>
            <a:r>
              <a:rPr lang="pl-PL" dirty="0"/>
              <a:t>): </a:t>
            </a:r>
          </a:p>
          <a:p>
            <a:r>
              <a:rPr lang="pl-PL" dirty="0" err="1"/>
              <a:t>m</a:t>
            </a:r>
            <a:r>
              <a:rPr lang="pl-PL" baseline="-25000" dirty="0" err="1"/>
              <a:t>Li</a:t>
            </a:r>
            <a:r>
              <a:rPr lang="pl-PL" dirty="0"/>
              <a:t> + </a:t>
            </a:r>
            <a:r>
              <a:rPr lang="pl-PL" dirty="0" err="1"/>
              <a:t>m</a:t>
            </a:r>
            <a:r>
              <a:rPr lang="pl-PL" baseline="-25000" dirty="0" err="1"/>
              <a:t>Fe</a:t>
            </a:r>
            <a:r>
              <a:rPr lang="pl-PL" dirty="0"/>
              <a:t> + </a:t>
            </a:r>
            <a:r>
              <a:rPr lang="pl-PL" dirty="0" err="1"/>
              <a:t>m</a:t>
            </a:r>
            <a:r>
              <a:rPr lang="pl-PL" baseline="-25000" dirty="0" err="1"/>
              <a:t>P</a:t>
            </a:r>
            <a:r>
              <a:rPr lang="pl-PL" dirty="0"/>
              <a:t> + 4*</a:t>
            </a:r>
            <a:r>
              <a:rPr lang="pl-PL" dirty="0" err="1"/>
              <a:t>m</a:t>
            </a:r>
            <a:r>
              <a:rPr lang="pl-PL" baseline="-25000" dirty="0" err="1"/>
              <a:t>O</a:t>
            </a:r>
            <a:r>
              <a:rPr lang="pl-PL" dirty="0"/>
              <a:t> = 6,94 + 55,845 + 30,974 + 4* 15,999 = 157,75 g/mol</a:t>
            </a:r>
          </a:p>
          <a:p>
            <a:endParaRPr lang="pl-PL" dirty="0"/>
          </a:p>
          <a:p>
            <a:r>
              <a:rPr lang="pl-PL" dirty="0"/>
              <a:t>Ilość jonów litu, które biorą udział w reakcji: </a:t>
            </a:r>
            <a:r>
              <a:rPr lang="pl-PL" dirty="0" err="1"/>
              <a:t>Δx</a:t>
            </a:r>
            <a:r>
              <a:rPr lang="pl-PL" dirty="0"/>
              <a:t> = 1 (jonem mobilnym w ogniwach Li-</a:t>
            </a:r>
            <a:r>
              <a:rPr lang="pl-PL" dirty="0" err="1"/>
              <a:t>ion</a:t>
            </a:r>
            <a:r>
              <a:rPr lang="pl-PL" dirty="0"/>
              <a:t> jest lit, a wzór LiFePO</a:t>
            </a:r>
            <a:r>
              <a:rPr lang="pl-PL" baseline="-25000" dirty="0"/>
              <a:t>4 </a:t>
            </a:r>
            <a:r>
              <a:rPr lang="pl-PL" dirty="0"/>
              <a:t>można zapisać jako: Li</a:t>
            </a:r>
            <a:r>
              <a:rPr lang="pl-PL" b="1" baseline="-25000" dirty="0">
                <a:solidFill>
                  <a:srgbClr val="FF0000"/>
                </a:solidFill>
              </a:rPr>
              <a:t>1</a:t>
            </a:r>
            <a:r>
              <a:rPr lang="pl-PL" dirty="0"/>
              <a:t>FePO</a:t>
            </a:r>
            <a:r>
              <a:rPr lang="pl-PL" baseline="-25000" dirty="0"/>
              <a:t>4</a:t>
            </a:r>
            <a:r>
              <a:rPr lang="pl-PL" dirty="0"/>
              <a:t>, co oznacza, ze maksymalnie podczas ładowania możemy „wyciągnąć” ze struktury 1 mol litu, pozostawiając zrąb strukturalny FePO</a:t>
            </a:r>
            <a:r>
              <a:rPr lang="pl-PL" baseline="-25000" dirty="0"/>
              <a:t>4</a:t>
            </a:r>
            <a:r>
              <a:rPr lang="pl-PL" dirty="0"/>
              <a:t>).</a:t>
            </a:r>
          </a:p>
          <a:p>
            <a:r>
              <a:rPr lang="pl-PL" dirty="0"/>
              <a:t> </a:t>
            </a:r>
          </a:p>
          <a:p>
            <a:endParaRPr lang="pl-PL" baseline="-25000" dirty="0"/>
          </a:p>
          <a:p>
            <a:endParaRPr lang="pl-PL" baseline="-25000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3" name="Powiększenie slajdu 22">
                <a:extLst>
                  <a:ext uri="{FF2B5EF4-FFF2-40B4-BE49-F238E27FC236}">
                    <a16:creationId xmlns:a16="http://schemas.microsoft.com/office/drawing/2014/main" id="{4A46BAFB-A8AA-4CC0-BF59-33F72A4E6D3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70965481"/>
                  </p:ext>
                </p:extLst>
              </p:nvPr>
            </p:nvGraphicFramePr>
            <p:xfrm>
              <a:off x="430060" y="5571719"/>
              <a:ext cx="1895061" cy="1065972"/>
            </p:xfrm>
            <a:graphic>
              <a:graphicData uri="http://schemas.microsoft.com/office/powerpoint/2016/slidezoom">
                <pslz:sldZm>
                  <pslz:sldZmObj sldId="263" cId="1994086834">
                    <pslz:zmPr id="{9FF4E2EF-0D63-4148-BA56-77866BFB1FDB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95061" cy="106597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3" name="Powiększenie slajdu 22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4A46BAFB-A8AA-4CC0-BF59-33F72A4E6D3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0060" y="5571719"/>
                <a:ext cx="1895061" cy="106597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4" name="Prostokąt 23">
            <a:extLst>
              <a:ext uri="{FF2B5EF4-FFF2-40B4-BE49-F238E27FC236}">
                <a16:creationId xmlns:a16="http://schemas.microsoft.com/office/drawing/2014/main" id="{F9DF1C14-9282-4890-9050-462E0D1241AB}"/>
              </a:ext>
            </a:extLst>
          </p:cNvPr>
          <p:cNvSpPr/>
          <p:nvPr/>
        </p:nvSpPr>
        <p:spPr>
          <a:xfrm>
            <a:off x="2325121" y="5630715"/>
            <a:ext cx="31390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Zasada działania ogniw </a:t>
            </a:r>
            <a:br>
              <a:rPr lang="pl-PL" dirty="0"/>
            </a:br>
            <a:r>
              <a:rPr lang="pl-PL" dirty="0"/>
              <a:t>Li-</a:t>
            </a:r>
            <a:r>
              <a:rPr lang="pl-PL" dirty="0" err="1"/>
              <a:t>ion</a:t>
            </a:r>
            <a:r>
              <a:rPr lang="pl-PL" dirty="0"/>
              <a:t> została przedstawiona</a:t>
            </a:r>
            <a:br>
              <a:rPr lang="pl-PL" dirty="0"/>
            </a:br>
            <a:r>
              <a:rPr lang="pl-PL" dirty="0">
                <a:hlinkClick r:id="rId5" action="ppaction://hlinksldjump"/>
              </a:rPr>
              <a:t>na tym slajdzie</a:t>
            </a:r>
            <a:r>
              <a:rPr lang="pl-PL" dirty="0"/>
              <a:t>. </a:t>
            </a:r>
          </a:p>
        </p:txBody>
      </p:sp>
      <p:sp>
        <p:nvSpPr>
          <p:cNvPr id="25" name="Prostokąt: zaokrąglone rogi 24">
            <a:extLst>
              <a:ext uri="{FF2B5EF4-FFF2-40B4-BE49-F238E27FC236}">
                <a16:creationId xmlns:a16="http://schemas.microsoft.com/office/drawing/2014/main" id="{538E6219-9E95-45CD-A104-AB896BBB71F5}"/>
              </a:ext>
            </a:extLst>
          </p:cNvPr>
          <p:cNvSpPr/>
          <p:nvPr/>
        </p:nvSpPr>
        <p:spPr>
          <a:xfrm>
            <a:off x="244357" y="5337313"/>
            <a:ext cx="4834539" cy="14399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F21F7B54-6D34-4F47-AC10-AB92B74E7543}"/>
                  </a:ext>
                </a:extLst>
              </p:cNvPr>
              <p:cNvSpPr txBox="1"/>
              <p:nvPr/>
            </p:nvSpPr>
            <p:spPr>
              <a:xfrm>
                <a:off x="5619113" y="5175378"/>
                <a:ext cx="5679568" cy="555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 ∗ ∆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3600 ∗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pl-PL" b="0" i="0" smtClean="0">
                          <a:latin typeface="Cambria Math" panose="02040503050406030204" pitchFamily="18" charset="0"/>
                        </a:rPr>
                        <m:t>∗ 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l-PL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96485 ∗1,246</m:t>
                          </m:r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3600 ∗157,75</m:t>
                          </m: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 ∗1=0,212 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F21F7B54-6D34-4F47-AC10-AB92B74E7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113" y="5175378"/>
                <a:ext cx="5679568" cy="5552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ole tekstowe 5">
            <a:extLst>
              <a:ext uri="{FF2B5EF4-FFF2-40B4-BE49-F238E27FC236}">
                <a16:creationId xmlns:a16="http://schemas.microsoft.com/office/drawing/2014/main" id="{157BF504-1E8F-413D-A87B-503C9EE7E613}"/>
              </a:ext>
            </a:extLst>
          </p:cNvPr>
          <p:cNvSpPr txBox="1"/>
          <p:nvPr/>
        </p:nvSpPr>
        <p:spPr>
          <a:xfrm>
            <a:off x="5264599" y="5894913"/>
            <a:ext cx="6675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Do testów elektrochemicznych użyjemy prądu C/2, co oznacza prąd o połowę mniejszy od 1C, czyli 2x dłuższy każdy cykl ładowania/rozładowania. </a:t>
            </a:r>
          </a:p>
        </p:txBody>
      </p:sp>
    </p:spTree>
    <p:extLst>
      <p:ext uri="{BB962C8B-B14F-4D97-AF65-F5344CB8AC3E}">
        <p14:creationId xmlns:p14="http://schemas.microsoft.com/office/powerpoint/2010/main" val="1965294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97C347-A895-4ECF-AD3A-67D3B7AED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54" y="33418"/>
            <a:ext cx="11703284" cy="1325563"/>
          </a:xfrm>
        </p:spPr>
        <p:txBody>
          <a:bodyPr/>
          <a:lstStyle/>
          <a:p>
            <a:pPr algn="ctr"/>
            <a:r>
              <a:rPr lang="pl-PL" dirty="0"/>
              <a:t>Zasada działania ogniw Li-</a:t>
            </a:r>
            <a:r>
              <a:rPr lang="pl-PL" dirty="0" err="1"/>
              <a:t>ion</a:t>
            </a:r>
            <a:br>
              <a:rPr lang="pl-PL" dirty="0"/>
            </a:br>
            <a:r>
              <a:rPr lang="pl-PL" sz="2400" dirty="0"/>
              <a:t>(animacja, proszę oglądać na pokazie slajdów)</a:t>
            </a: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D9DF19C-A5B0-47A3-B692-E31C9A852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1397081"/>
            <a:ext cx="7635875" cy="4875213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4649839A-2BAB-4097-99B7-086ACA12B79A}"/>
              </a:ext>
            </a:extLst>
          </p:cNvPr>
          <p:cNvSpPr txBox="1"/>
          <p:nvPr/>
        </p:nvSpPr>
        <p:spPr>
          <a:xfrm>
            <a:off x="8585200" y="1192271"/>
            <a:ext cx="3606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r>
              <a:rPr lang="pl-PL" dirty="0"/>
              <a:t>Zasada działania ogniw sodowych opiera się o proces </a:t>
            </a: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interkalacji</a:t>
            </a:r>
            <a:r>
              <a:rPr lang="pl-PL" dirty="0"/>
              <a:t>. </a:t>
            </a:r>
          </a:p>
          <a:p>
            <a:endParaRPr lang="pl-PL" dirty="0"/>
          </a:p>
          <a:p>
            <a:r>
              <a:rPr lang="pl-PL" dirty="0"/>
              <a:t>Podczas </a:t>
            </a: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rozładowania (interkalacji) </a:t>
            </a:r>
            <a:r>
              <a:rPr lang="pl-PL" dirty="0"/>
              <a:t>(m.in. korzystania z elektroniki) jony litu przemieszczają  się z anody (w tym przypadku grafit) do katody (w tym przypadku LiCoO</a:t>
            </a:r>
            <a:r>
              <a:rPr lang="pl-PL" baseline="-25000" dirty="0"/>
              <a:t>2</a:t>
            </a:r>
            <a:r>
              <a:rPr lang="pl-PL" dirty="0"/>
              <a:t>).</a:t>
            </a:r>
            <a:endParaRPr lang="pl-PL" baseline="-25000" dirty="0"/>
          </a:p>
          <a:p>
            <a:endParaRPr lang="pl-PL" dirty="0"/>
          </a:p>
          <a:p>
            <a:r>
              <a:rPr lang="pl-PL" dirty="0"/>
              <a:t>Podczas </a:t>
            </a: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ładowania (deinterkalacji) </a:t>
            </a:r>
            <a:r>
              <a:rPr lang="pl-PL" dirty="0"/>
              <a:t>jony litu wracają do anody, pozostawiając zrąb struktury nienaruszony.</a:t>
            </a:r>
          </a:p>
          <a:p>
            <a:endParaRPr lang="pl-PL" dirty="0"/>
          </a:p>
          <a:p>
            <a:r>
              <a:rPr lang="pl-PL" dirty="0"/>
              <a:t>Reakcja interkalacji jest procesem odwracalnym! </a:t>
            </a:r>
            <a:r>
              <a:rPr lang="pl-PL" dirty="0">
                <a:solidFill>
                  <a:srgbClr val="C00000"/>
                </a:solidFill>
              </a:rPr>
              <a:t>To dlatego możemy wielokrotnie ładować/rozładowywać nasze telefony komórkowe. 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4086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A95515-C71C-42B4-A4D7-65F899A7F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72"/>
            <a:ext cx="10515600" cy="1325563"/>
          </a:xfrm>
        </p:spPr>
        <p:txBody>
          <a:bodyPr/>
          <a:lstStyle/>
          <a:p>
            <a:r>
              <a:rPr lang="pl-PL" dirty="0"/>
              <a:t>Krok 4: Testy elektrochemiczne – c.d.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D171DA1-8540-4985-A79B-C5F559220142}"/>
              </a:ext>
            </a:extLst>
          </p:cNvPr>
          <p:cNvSpPr txBox="1"/>
          <p:nvPr/>
        </p:nvSpPr>
        <p:spPr>
          <a:xfrm>
            <a:off x="1524567" y="895270"/>
            <a:ext cx="8806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Opis protokołów ładowania/rozładowania znajduje się w </a:t>
            </a:r>
            <a:r>
              <a:rPr lang="pl-PL" dirty="0">
                <a:hlinkClick r:id="rId2"/>
              </a:rPr>
              <a:t>Instrukcji</a:t>
            </a:r>
            <a:r>
              <a:rPr lang="pl-PL" dirty="0"/>
              <a:t>.</a:t>
            </a:r>
          </a:p>
          <a:p>
            <a:endParaRPr lang="pl-PL" dirty="0"/>
          </a:p>
          <a:p>
            <a:r>
              <a:rPr lang="pl-PL" dirty="0"/>
              <a:t>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3FA6C26-9D95-446E-9066-3E7DE8589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42" y="1693772"/>
            <a:ext cx="4568027" cy="311240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960FFB6-31DB-44CB-A664-56DFB82DF9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185" y="1621289"/>
            <a:ext cx="4003932" cy="325736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A0A4E92-CF34-46C0-A34E-D8328B4D9A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827" y="1818600"/>
            <a:ext cx="3902173" cy="285623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E1F2CC3-5708-4AE3-A590-56C7E5E1DD33}"/>
              </a:ext>
            </a:extLst>
          </p:cNvPr>
          <p:cNvSpPr txBox="1"/>
          <p:nvPr/>
        </p:nvSpPr>
        <p:spPr>
          <a:xfrm>
            <a:off x="468351" y="4973444"/>
            <a:ext cx="11496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Testy ładowania/rozładowania zostały przeprowadzone na jednym ogniwie (tylko wtedy ma sens porównywanie ze sobą protokołów), pod obciążeniem prądowym </a:t>
            </a:r>
            <a:r>
              <a:rPr lang="pl-PL" dirty="0">
                <a:solidFill>
                  <a:srgbClr val="FF0000"/>
                </a:solidFill>
              </a:rPr>
              <a:t>C/2</a:t>
            </a:r>
            <a:r>
              <a:rPr lang="pl-PL" dirty="0"/>
              <a:t>. Dla każdego protokołu przeprowadzono </a:t>
            </a:r>
            <a:r>
              <a:rPr lang="pl-PL" dirty="0">
                <a:solidFill>
                  <a:srgbClr val="FF0000"/>
                </a:solidFill>
              </a:rPr>
              <a:t>5 cykli </a:t>
            </a:r>
            <a:r>
              <a:rPr lang="pl-PL" dirty="0"/>
              <a:t>ładowania/rozładowania ogniwa.  </a:t>
            </a:r>
          </a:p>
          <a:p>
            <a:endParaRPr lang="pl-PL" dirty="0"/>
          </a:p>
          <a:p>
            <a:r>
              <a:rPr lang="pl-PL" dirty="0"/>
              <a:t>Wnioski z powyższych wykresów: </a:t>
            </a:r>
            <a:r>
              <a:rPr lang="pl-PL" u="sng" dirty="0"/>
              <a:t>najdłużej trwały testy ładowania/rozładowania przy użyciu protokołu MSCC (</a:t>
            </a:r>
            <a:r>
              <a:rPr lang="pl-PL" u="sng" dirty="0" err="1"/>
              <a:t>Multistage</a:t>
            </a:r>
            <a:r>
              <a:rPr lang="pl-PL" u="sng" dirty="0"/>
              <a:t> </a:t>
            </a:r>
            <a:r>
              <a:rPr lang="pl-PL" u="sng" dirty="0" err="1"/>
              <a:t>Constant</a:t>
            </a:r>
            <a:r>
              <a:rPr lang="pl-PL" u="sng" dirty="0"/>
              <a:t> </a:t>
            </a:r>
            <a:r>
              <a:rPr lang="pl-PL" u="sng" dirty="0" err="1"/>
              <a:t>Current</a:t>
            </a:r>
            <a:r>
              <a:rPr lang="pl-PL" u="sng" dirty="0"/>
              <a:t>).   </a:t>
            </a:r>
          </a:p>
        </p:txBody>
      </p:sp>
    </p:spTree>
    <p:extLst>
      <p:ext uri="{BB962C8B-B14F-4D97-AF65-F5344CB8AC3E}">
        <p14:creationId xmlns:p14="http://schemas.microsoft.com/office/powerpoint/2010/main" val="2608374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965459-FFC6-4F94-826D-E20C93B74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Wnioski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B959CFF-3020-4215-83F3-C7038B480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1" y="1511787"/>
            <a:ext cx="5795739" cy="4242242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CC892FE4-1AD2-4C3B-A45C-6D4599711CB8}"/>
              </a:ext>
            </a:extLst>
          </p:cNvPr>
          <p:cNvSpPr/>
          <p:nvPr/>
        </p:nvSpPr>
        <p:spPr>
          <a:xfrm>
            <a:off x="1683834" y="1511787"/>
            <a:ext cx="468351" cy="39969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2CF672D4-BF07-4ECB-B27D-BBCB4519BDEB}"/>
              </a:ext>
            </a:extLst>
          </p:cNvPr>
          <p:cNvCxnSpPr/>
          <p:nvPr/>
        </p:nvCxnSpPr>
        <p:spPr>
          <a:xfrm flipV="1">
            <a:off x="2152185" y="1103971"/>
            <a:ext cx="4148254" cy="407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3271D20-CBF7-42C0-A57E-73DF59CEC705}"/>
              </a:ext>
            </a:extLst>
          </p:cNvPr>
          <p:cNvSpPr txBox="1"/>
          <p:nvPr/>
        </p:nvSpPr>
        <p:spPr>
          <a:xfrm flipH="1">
            <a:off x="6388531" y="865456"/>
            <a:ext cx="4994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Wykorzystanie energii przez użytkownika [rozładowanie]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3082925-88CF-4153-8F54-EA4E2CCD1999}"/>
              </a:ext>
            </a:extLst>
          </p:cNvPr>
          <p:cNvSpPr txBox="1"/>
          <p:nvPr/>
        </p:nvSpPr>
        <p:spPr>
          <a:xfrm>
            <a:off x="5939655" y="1839951"/>
            <a:ext cx="58923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W porównaniu do protokołów CCCV oraz BCC, ładowanie ogniwa protokołem MSCC </a:t>
            </a:r>
            <a:r>
              <a:rPr lang="pl-PL" b="1" dirty="0"/>
              <a:t>pozwoliło na uzyskanie wyższych pojemności rozładowania</a:t>
            </a:r>
            <a:r>
              <a:rPr lang="pl-PL" dirty="0"/>
              <a:t>, co znacząco wydłuża czas użytkowania ogniwa przez użytkownika (podczas rozładowania/czynnego użytkowania elektroniki).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228856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1135</Words>
  <Application>Microsoft Office PowerPoint</Application>
  <PresentationFormat>Panoramiczny</PresentationFormat>
  <Paragraphs>145</Paragraphs>
  <Slides>12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Motyw pakietu Office</vt:lpstr>
      <vt:lpstr>Protokoły ładowania ogniw Li-ion</vt:lpstr>
      <vt:lpstr>Krok 1: przygotowanie warstwy katodowej</vt:lpstr>
      <vt:lpstr>Krok 2: Przygotowanie do konstrukcji ogniw</vt:lpstr>
      <vt:lpstr>Krok 3: Konstrukcja ogniw testowych CR2032</vt:lpstr>
      <vt:lpstr>Krok 3: Konstrukcja ogniw testowych CR2032 – c.d.</vt:lpstr>
      <vt:lpstr>Krok 4: Testy elektrochemiczne</vt:lpstr>
      <vt:lpstr>Zasada działania ogniw Li-ion (animacja, proszę oglądać na pokazie slajdów)</vt:lpstr>
      <vt:lpstr>Krok 4: Testy elektrochemiczne – c.d. </vt:lpstr>
      <vt:lpstr>Wnioski</vt:lpstr>
      <vt:lpstr>Wnioski</vt:lpstr>
      <vt:lpstr>Ważne!</vt:lpstr>
      <vt:lpstr>Ciekawostki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</dc:creator>
  <cp:lastModifiedBy>Katarzyna</cp:lastModifiedBy>
  <cp:revision>22</cp:revision>
  <dcterms:created xsi:type="dcterms:W3CDTF">2020-03-21T14:31:41Z</dcterms:created>
  <dcterms:modified xsi:type="dcterms:W3CDTF">2020-03-23T16:11:02Z</dcterms:modified>
</cp:coreProperties>
</file>